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Montserrat Medium" panose="020F0502020204030204" pitchFamily="34" charset="0"/>
      <p:regular r:id="rId49"/>
      <p:italic r:id="rId50"/>
    </p:embeddedFont>
    <p:embeddedFont>
      <p:font typeface="Palanquin" panose="020B0004020203020204" pitchFamily="34" charset="77"/>
      <p:regular r:id="rId51"/>
      <p:bold r:id="rId52"/>
    </p:embeddedFont>
    <p:embeddedFont>
      <p:font typeface="Palanquin SemiBold" panose="020B0604020202020204" pitchFamily="34" charset="0"/>
      <p:regular r:id="rId53"/>
      <p:bold r:id="rId54"/>
    </p:embeddedFont>
    <p:embeddedFont>
      <p:font typeface="Playfair Display" pitchFamily="2" charset="77"/>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85A6EC-4CE8-4289-82AC-7488FE103D05}">
  <a:tblStyle styleId="{0485A6EC-4CE8-4289-82AC-7488FE103D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520627-8A30-4814-A8A3-1B0B902EA0E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dc.gov/mosquitoes/about/life-cycles/culex.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a36df630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a36df6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Font typeface="Arial"/>
              <a:buNone/>
            </a:pPr>
            <a:r>
              <a:rPr lang="en" sz="1050" dirty="0">
                <a:solidFill>
                  <a:schemeClr val="dk1"/>
                </a:solidFill>
                <a:highlight>
                  <a:srgbClr val="FFFFFF"/>
                </a:highlight>
              </a:rPr>
              <a:t>As part of the Disease and Treatment Agency (Division of Societal Cures In Epidemiology and New Creative Engineering), we have been tasked to solve some big problems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73fdf5318a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73fdf5318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73fdf5318a_1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73fdf5318a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Merged rows that have more than 50 mosquitos (created extra row)</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Check for missing data (deleted columns with more than 50% missing data) eg: snowfall, water1. Impute mean for those with lesser missing values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73fdf5318a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73fdf5318a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dk1"/>
                </a:solidFill>
                <a:highlight>
                  <a:srgbClr val="FFFFFF"/>
                </a:highlight>
              </a:rPr>
              <a:t>Here, we examined the number of mosquitos per year and per species and found that not all mosquitos species carry WNV. These are the species that carry WNV: Culex Pipiens/Restauns, Culex Pipiens, and Culex Restauns.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73fdf5318a_1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73fdf5318a_1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bigger the circle, the higher the number of mosquitoes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767197f8a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767197f8a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Number of traps with WNV detected according to number of days </a:t>
            </a:r>
            <a:endParaRPr>
              <a:solidFill>
                <a:schemeClr val="dk1"/>
              </a:solidFill>
            </a:endParaRPr>
          </a:p>
          <a:p>
            <a:pPr marL="0" lvl="0" indent="0" algn="l" rtl="0">
              <a:spcBef>
                <a:spcPts val="0"/>
              </a:spcBef>
              <a:spcAft>
                <a:spcPts val="0"/>
              </a:spcAft>
              <a:buNone/>
            </a:pPr>
            <a:br>
              <a:rPr lang="en"/>
            </a:br>
            <a:endParaRPr/>
          </a:p>
          <a:p>
            <a:pPr marL="0" lvl="0" indent="0" algn="l" rtl="0">
              <a:spcBef>
                <a:spcPts val="0"/>
              </a:spcBef>
              <a:spcAft>
                <a:spcPts val="0"/>
              </a:spcAft>
              <a:buNone/>
            </a:pPr>
            <a:r>
              <a:rPr lang="en" sz="1050">
                <a:solidFill>
                  <a:schemeClr val="dk1"/>
                </a:solidFill>
                <a:highlight>
                  <a:srgbClr val="FFFFFF"/>
                </a:highlight>
              </a:rPr>
              <a:t>We did a check to ensure that number of traps with mosquitos having WNV roughly follow a normal distribution.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67197f8a6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67197f8a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attempt to derive number of mosquitoes based on date for test data</a:t>
            </a:r>
            <a:endParaRPr/>
          </a:p>
          <a:p>
            <a:pPr marL="0" lvl="0" indent="0" algn="l" rtl="0">
              <a:spcBef>
                <a:spcPts val="0"/>
              </a:spcBef>
              <a:spcAft>
                <a:spcPts val="0"/>
              </a:spcAft>
              <a:buNone/>
            </a:pPr>
            <a:r>
              <a:rPr lang="en"/>
              <a:t>But here we can see that the number of mosquitoes do follow the normal distribution but there are random outbreaks. This could be due to outbreak of mosquitoes that year. </a:t>
            </a:r>
            <a:endParaRPr/>
          </a:p>
          <a:p>
            <a:pPr marL="0" lvl="0" indent="0" algn="l" rtl="0">
              <a:spcBef>
                <a:spcPts val="0"/>
              </a:spcBef>
              <a:spcAft>
                <a:spcPts val="0"/>
              </a:spcAft>
              <a:buNone/>
            </a:pPr>
            <a:r>
              <a:rPr lang="en" sz="1050">
                <a:solidFill>
                  <a:schemeClr val="dk1"/>
                </a:solidFill>
                <a:highlight>
                  <a:srgbClr val="FFFFFF"/>
                </a:highlight>
              </a:rPr>
              <a:t>Since we do not know when outbreaks happen during the test years, we will not proceed further to attempt to estiamte the number of mosquitos. We will drop number of mosquitos as part of the x variables when classifying WnvPresent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73fdf5318a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73fdf5318a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73fdf5318a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73fdf5318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conclude, not very useful, but we will come back to this again later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73fdf5318a_1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73fdf5318a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72117ab75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72117ab75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73fdf5318a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73fdf5318a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As part of the Disease and Treatment Agency (Division of Societal Cures In Epidemiology and New Creative Engineering), our data team have been asked to fix some of the issues related to the WNV</a:t>
            </a:r>
            <a:endParaRPr sz="10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73fdf5318a_1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73fdf5318a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72b52f471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72b52f471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72b52f471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72b52f471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72117ab75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72117ab75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72117ab75e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72117ab75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2A2828"/>
                </a:solidFill>
                <a:latin typeface="Lato"/>
                <a:ea typeface="Lato"/>
                <a:cs typeface="Lato"/>
                <a:sym typeface="Lato"/>
              </a:rPr>
              <a:t>Normal PDF</a:t>
            </a:r>
            <a:br>
              <a:rPr lang="en" sz="1400">
                <a:solidFill>
                  <a:srgbClr val="2A2828"/>
                </a:solidFill>
                <a:latin typeface="Lato"/>
                <a:ea typeface="Lato"/>
                <a:cs typeface="Lato"/>
                <a:sym typeface="Lato"/>
              </a:rPr>
            </a:br>
            <a:r>
              <a:rPr lang="en" sz="1400">
                <a:solidFill>
                  <a:srgbClr val="2A2828"/>
                </a:solidFill>
                <a:latin typeface="Lato"/>
                <a:ea typeface="Lato"/>
                <a:cs typeface="Lato"/>
                <a:sym typeface="Lato"/>
              </a:rPr>
              <a:t>Lat, Long</a:t>
            </a:r>
            <a:br>
              <a:rPr lang="en" sz="1400">
                <a:solidFill>
                  <a:srgbClr val="2A2828"/>
                </a:solidFill>
                <a:latin typeface="Lato"/>
                <a:ea typeface="Lato"/>
                <a:cs typeface="Lato"/>
                <a:sym typeface="Lato"/>
              </a:rPr>
            </a:br>
            <a:r>
              <a:rPr lang="en" sz="1400">
                <a:solidFill>
                  <a:srgbClr val="2A2828"/>
                </a:solidFill>
                <a:latin typeface="Lato"/>
                <a:ea typeface="Lato"/>
                <a:cs typeface="Lato"/>
                <a:sym typeface="Lato"/>
              </a:rPr>
              <a:t>multi_Wetbulb</a:t>
            </a:r>
            <a:endParaRPr sz="1400">
              <a:solidFill>
                <a:srgbClr val="2A2828"/>
              </a:solidFill>
              <a:latin typeface="Lato"/>
              <a:ea typeface="Lato"/>
              <a:cs typeface="Lato"/>
              <a:sym typeface="La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73fdf5318a_1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73fdf5318a_1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is to optimise cost of pesticide spraying.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73764ce8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73764ce8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73764ce8c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73764ce8c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above plots show that spraying typically took place in August and September, while West Nile virus outbreaks start in June and July. This means that spraying does not help much to prevent west nile virus outbreaks when it peaks in the summer months. Ineffective preventions can result in high cases of west nile virus related diseases which in turn increase costs of medical treatments and lost of productivity.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9f35faa215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9f35faa21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 Ref: National Library of Medicine</a:t>
            </a:r>
            <a:endParaRPr>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768e294b4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768e294b4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97b0c871f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97b0c871f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Font typeface="Arial"/>
              <a:buNone/>
            </a:pPr>
            <a:r>
              <a:rPr lang="en" sz="1000">
                <a:solidFill>
                  <a:schemeClr val="dk1"/>
                </a:solidFill>
                <a:highlight>
                  <a:srgbClr val="FFFFFF"/>
                </a:highlight>
              </a:rPr>
              <a:t>As mentioned, we are here t</a:t>
            </a:r>
            <a:r>
              <a:rPr lang="en" sz="1000">
                <a:solidFill>
                  <a:schemeClr val="dk1"/>
                </a:solidFill>
                <a:latin typeface="Calibri"/>
                <a:ea typeface="Calibri"/>
                <a:cs typeface="Calibri"/>
                <a:sym typeface="Calibri"/>
              </a:rPr>
              <a:t>o help the City of Chicago Public Health Department optimize measures to tackle financial burdens caused by West Nile Virus related diseases.</a:t>
            </a:r>
            <a:endParaRPr sz="1000">
              <a:solidFill>
                <a:schemeClr val="dk1"/>
              </a:solidFill>
            </a:endParaRPr>
          </a:p>
          <a:p>
            <a:pPr marL="0" lvl="0" indent="0" algn="l" rtl="0">
              <a:lnSpc>
                <a:spcPct val="90000"/>
              </a:lnSpc>
              <a:spcBef>
                <a:spcPts val="600"/>
              </a:spcBef>
              <a:spcAft>
                <a:spcPts val="0"/>
              </a:spcAft>
              <a:buClr>
                <a:schemeClr val="dk1"/>
              </a:buClr>
              <a:buFont typeface="Arial"/>
              <a:buNone/>
            </a:pPr>
            <a:endParaRPr sz="1000">
              <a:solidFill>
                <a:schemeClr val="dk1"/>
              </a:solidFill>
              <a:latin typeface="Calibri"/>
              <a:ea typeface="Calibri"/>
              <a:cs typeface="Calibri"/>
              <a:sym typeface="Calibri"/>
            </a:endParaRPr>
          </a:p>
          <a:p>
            <a:pPr marL="342900" lvl="0" indent="-165100" algn="l" rtl="0">
              <a:lnSpc>
                <a:spcPct val="90000"/>
              </a:lnSpc>
              <a:spcBef>
                <a:spcPts val="600"/>
              </a:spcBef>
              <a:spcAft>
                <a:spcPts val="0"/>
              </a:spcAft>
              <a:buClr>
                <a:schemeClr val="dk1"/>
              </a:buClr>
              <a:buSzPts val="1000"/>
              <a:buChar char="•"/>
            </a:pPr>
            <a:r>
              <a:rPr lang="en" sz="1000">
                <a:solidFill>
                  <a:schemeClr val="dk1"/>
                </a:solidFill>
                <a:latin typeface="Calibri"/>
                <a:ea typeface="Calibri"/>
                <a:cs typeface="Calibri"/>
                <a:sym typeface="Calibri"/>
              </a:rPr>
              <a:t>Build a Machine Learning Model that predict outbreaks</a:t>
            </a:r>
            <a:endParaRPr sz="1000">
              <a:solidFill>
                <a:schemeClr val="dk1"/>
              </a:solidFill>
            </a:endParaRPr>
          </a:p>
          <a:p>
            <a:pPr marL="342900" lvl="0" indent="-165100" algn="l" rtl="0">
              <a:lnSpc>
                <a:spcPct val="90000"/>
              </a:lnSpc>
              <a:spcBef>
                <a:spcPts val="600"/>
              </a:spcBef>
              <a:spcAft>
                <a:spcPts val="0"/>
              </a:spcAft>
              <a:buClr>
                <a:schemeClr val="dk1"/>
              </a:buClr>
              <a:buSzPts val="1000"/>
              <a:buChar char="•"/>
            </a:pPr>
            <a:r>
              <a:rPr lang="en" sz="1000">
                <a:solidFill>
                  <a:schemeClr val="dk1"/>
                </a:solidFill>
                <a:latin typeface="Calibri"/>
                <a:ea typeface="Calibri"/>
                <a:cs typeface="Calibri"/>
                <a:sym typeface="Calibri"/>
              </a:rPr>
              <a:t>Look at the optimal timeframe for pesticide spraying</a:t>
            </a:r>
            <a:endParaRPr sz="1000">
              <a:solidFill>
                <a:schemeClr val="dk1"/>
              </a:solidFill>
            </a:endParaRPr>
          </a:p>
          <a:p>
            <a:pPr marL="342900" lvl="0" indent="-165100" algn="l" rtl="0">
              <a:lnSpc>
                <a:spcPct val="90000"/>
              </a:lnSpc>
              <a:spcBef>
                <a:spcPts val="600"/>
              </a:spcBef>
              <a:spcAft>
                <a:spcPts val="0"/>
              </a:spcAft>
              <a:buClr>
                <a:schemeClr val="dk1"/>
              </a:buClr>
              <a:buSzPts val="1000"/>
              <a:buChar char="•"/>
            </a:pPr>
            <a:r>
              <a:rPr lang="en" sz="1000">
                <a:solidFill>
                  <a:schemeClr val="dk1"/>
                </a:solidFill>
                <a:latin typeface="Calibri"/>
                <a:ea typeface="Calibri"/>
                <a:cs typeface="Calibri"/>
                <a:sym typeface="Calibri"/>
              </a:rPr>
              <a:t>Cost benefit analysis</a:t>
            </a:r>
            <a:endParaRPr sz="1000">
              <a:solidFill>
                <a:schemeClr val="dk1"/>
              </a:solidFill>
            </a:endParaRPr>
          </a:p>
          <a:p>
            <a:pPr marL="0" lvl="0" indent="0" algn="l" rtl="0">
              <a:spcBef>
                <a:spcPts val="0"/>
              </a:spcBef>
              <a:spcAft>
                <a:spcPts val="0"/>
              </a:spcAft>
              <a:buNone/>
            </a:pPr>
            <a:endParaRPr sz="1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767197f8a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1767197f8a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767197f8a6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767197f8a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768e294b4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768e294b4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767197f8a6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767197f8a6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73fdf5318a_1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73fdf5318a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a5e0f777a9_0_5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a5e0f777a9_0_5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767197f8a6_2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767197f8a6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767197f8a6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767197f8a6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solidFill>
                <a:schemeClr val="dk1"/>
              </a:solidFill>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768e294b4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768e294b4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72145b52c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72145b52c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FFA8A1"/>
              </a:buClr>
              <a:buSzPts val="1000"/>
              <a:buAutoNum type="arabicPeriod"/>
            </a:pPr>
            <a:r>
              <a:rPr lang="en" sz="1000">
                <a:solidFill>
                  <a:srgbClr val="FFA8A1"/>
                </a:solidFill>
              </a:rPr>
              <a:t>Data Cleaning &amp; Modifications</a:t>
            </a:r>
            <a:endParaRPr sz="1000">
              <a:solidFill>
                <a:srgbClr val="FFA8A1"/>
              </a:solidFill>
            </a:endParaRPr>
          </a:p>
          <a:p>
            <a:pPr marL="457200" lvl="0" indent="-292100" algn="l" rtl="0">
              <a:lnSpc>
                <a:spcPct val="150000"/>
              </a:lnSpc>
              <a:spcBef>
                <a:spcPts val="0"/>
              </a:spcBef>
              <a:spcAft>
                <a:spcPts val="0"/>
              </a:spcAft>
              <a:buClr>
                <a:srgbClr val="FFA8A1"/>
              </a:buClr>
              <a:buSzPts val="1000"/>
              <a:buAutoNum type="arabicPeriod"/>
            </a:pPr>
            <a:r>
              <a:rPr lang="en" sz="1000">
                <a:solidFill>
                  <a:srgbClr val="FFA8A1"/>
                </a:solidFill>
              </a:rPr>
              <a:t>Exploratory Data Analysis</a:t>
            </a:r>
            <a:endParaRPr sz="1000">
              <a:solidFill>
                <a:srgbClr val="FFA8A1"/>
              </a:solidFill>
            </a:endParaRPr>
          </a:p>
          <a:p>
            <a:pPr marL="457200" lvl="0" indent="-292100" algn="l" rtl="0">
              <a:lnSpc>
                <a:spcPct val="150000"/>
              </a:lnSpc>
              <a:spcBef>
                <a:spcPts val="0"/>
              </a:spcBef>
              <a:spcAft>
                <a:spcPts val="0"/>
              </a:spcAft>
              <a:buClr>
                <a:srgbClr val="FFA8A1"/>
              </a:buClr>
              <a:buSzPts val="1000"/>
              <a:buAutoNum type="arabicPeriod"/>
            </a:pPr>
            <a:r>
              <a:rPr lang="en" sz="1000">
                <a:solidFill>
                  <a:srgbClr val="FFA8A1"/>
                </a:solidFill>
              </a:rPr>
              <a:t>Constraints &amp; assumptions (numMosq, normal dist, weather station 1/2)</a:t>
            </a:r>
            <a:endParaRPr sz="1000">
              <a:solidFill>
                <a:srgbClr val="FFA8A1"/>
              </a:solidFill>
            </a:endParaRPr>
          </a:p>
          <a:p>
            <a:pPr marL="457200" lvl="0" indent="-292100" algn="l" rtl="0">
              <a:lnSpc>
                <a:spcPct val="150000"/>
              </a:lnSpc>
              <a:spcBef>
                <a:spcPts val="0"/>
              </a:spcBef>
              <a:spcAft>
                <a:spcPts val="0"/>
              </a:spcAft>
              <a:buClr>
                <a:srgbClr val="2A2828"/>
              </a:buClr>
              <a:buSzPts val="1000"/>
              <a:buAutoNum type="arabicPeriod"/>
            </a:pPr>
            <a:r>
              <a:rPr lang="en" sz="1000">
                <a:solidFill>
                  <a:srgbClr val="2A2828"/>
                </a:solidFill>
              </a:rPr>
              <a:t>Feature Engineering</a:t>
            </a:r>
            <a:endParaRPr sz="1000">
              <a:solidFill>
                <a:srgbClr val="2A2828"/>
              </a:solidFill>
            </a:endParaRPr>
          </a:p>
          <a:p>
            <a:pPr marL="457200" lvl="0" indent="-292100" algn="l" rtl="0">
              <a:lnSpc>
                <a:spcPct val="150000"/>
              </a:lnSpc>
              <a:spcBef>
                <a:spcPts val="0"/>
              </a:spcBef>
              <a:spcAft>
                <a:spcPts val="0"/>
              </a:spcAft>
              <a:buClr>
                <a:schemeClr val="dk1"/>
              </a:buClr>
              <a:buSzPts val="1000"/>
              <a:buAutoNum type="arabicPeriod"/>
            </a:pPr>
            <a:r>
              <a:rPr lang="en" sz="1000">
                <a:solidFill>
                  <a:schemeClr val="dk1"/>
                </a:solidFill>
              </a:rPr>
              <a:t>Modeling</a:t>
            </a:r>
            <a:endParaRPr sz="1000">
              <a:solidFill>
                <a:schemeClr val="dk1"/>
              </a:solidFill>
            </a:endParaRPr>
          </a:p>
          <a:p>
            <a:pPr marL="457200" lvl="0" indent="-292100" algn="l" rtl="0">
              <a:lnSpc>
                <a:spcPct val="150000"/>
              </a:lnSpc>
              <a:spcBef>
                <a:spcPts val="0"/>
              </a:spcBef>
              <a:spcAft>
                <a:spcPts val="0"/>
              </a:spcAft>
              <a:buClr>
                <a:srgbClr val="FF0000"/>
              </a:buClr>
              <a:buSzPts val="1000"/>
              <a:buAutoNum type="arabicPeriod"/>
            </a:pPr>
            <a:r>
              <a:rPr lang="en" sz="1000">
                <a:solidFill>
                  <a:srgbClr val="FF0000"/>
                </a:solidFill>
              </a:rPr>
              <a:t>Cost Benefit Analysis / Tableau</a:t>
            </a:r>
            <a:endParaRPr sz="1000">
              <a:solidFill>
                <a:srgbClr val="FF0000"/>
              </a:solidFill>
            </a:endParaRPr>
          </a:p>
          <a:p>
            <a:pPr marL="457200" lvl="0" indent="-292100" algn="l" rtl="0">
              <a:lnSpc>
                <a:spcPct val="150000"/>
              </a:lnSpc>
              <a:spcBef>
                <a:spcPts val="0"/>
              </a:spcBef>
              <a:spcAft>
                <a:spcPts val="0"/>
              </a:spcAft>
              <a:buClr>
                <a:srgbClr val="FF0000"/>
              </a:buClr>
              <a:buSzPts val="1000"/>
              <a:buAutoNum type="arabicPeriod"/>
            </a:pPr>
            <a:r>
              <a:rPr lang="en" sz="1000">
                <a:solidFill>
                  <a:srgbClr val="FF0000"/>
                </a:solidFill>
              </a:rPr>
              <a:t>Conclusions derived </a:t>
            </a:r>
            <a:endParaRPr sz="1000">
              <a:solidFill>
                <a:srgbClr val="FF0000"/>
              </a:solidFill>
            </a:endParaRPr>
          </a:p>
          <a:p>
            <a:pPr marL="457200" lvl="0" indent="-292100" algn="l" rtl="0">
              <a:lnSpc>
                <a:spcPct val="150000"/>
              </a:lnSpc>
              <a:spcBef>
                <a:spcPts val="0"/>
              </a:spcBef>
              <a:spcAft>
                <a:spcPts val="0"/>
              </a:spcAft>
              <a:buClr>
                <a:srgbClr val="FF0000"/>
              </a:buClr>
              <a:buSzPts val="1000"/>
              <a:buAutoNum type="arabicPeriod"/>
            </a:pPr>
            <a:r>
              <a:rPr lang="en" sz="1000">
                <a:solidFill>
                  <a:srgbClr val="FF0000"/>
                </a:solidFill>
              </a:rPr>
              <a:t>Next steps</a:t>
            </a:r>
            <a:endParaRPr sz="200">
              <a:solidFill>
                <a:srgbClr val="FF0000"/>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200">
              <a:solidFill>
                <a:srgbClr val="2A2828"/>
              </a:solidFill>
              <a:latin typeface="Lato"/>
              <a:ea typeface="Lato"/>
              <a:cs typeface="Lato"/>
              <a:sym typeface="Lato"/>
            </a:endParaRPr>
          </a:p>
          <a:p>
            <a:pPr marL="0" lvl="0" indent="0" algn="l" rtl="0">
              <a:spcBef>
                <a:spcPts val="1600"/>
              </a:spcBef>
              <a:spcAft>
                <a:spcPts val="0"/>
              </a:spcAft>
              <a:buClr>
                <a:schemeClr val="dk1"/>
              </a:buClr>
              <a:buSzPts val="1100"/>
              <a:buFont typeface="Arial"/>
              <a:buNone/>
            </a:pPr>
            <a:endParaRPr sz="200">
              <a:solidFill>
                <a:srgbClr val="2A2828"/>
              </a:solidFill>
              <a:latin typeface="Lato"/>
              <a:ea typeface="Lato"/>
              <a:cs typeface="Lato"/>
              <a:sym typeface="Lato"/>
            </a:endParaRPr>
          </a:p>
          <a:p>
            <a:pPr marL="0" lvl="0" indent="0" algn="l" rtl="0">
              <a:spcBef>
                <a:spcPts val="1600"/>
              </a:spcBef>
              <a:spcAft>
                <a:spcPts val="0"/>
              </a:spcAft>
              <a:buClr>
                <a:schemeClr val="dk1"/>
              </a:buClr>
              <a:buSzPts val="1100"/>
              <a:buFont typeface="Arial"/>
              <a:buNone/>
            </a:pPr>
            <a:endParaRPr sz="200">
              <a:solidFill>
                <a:srgbClr val="2A2828"/>
              </a:solidFill>
              <a:latin typeface="Lato"/>
              <a:ea typeface="Lato"/>
              <a:cs typeface="Lato"/>
              <a:sym typeface="Lato"/>
            </a:endParaRPr>
          </a:p>
          <a:p>
            <a:pPr marL="0" lvl="0" indent="0" algn="l" rtl="0">
              <a:spcBef>
                <a:spcPts val="1600"/>
              </a:spcBef>
              <a:spcAft>
                <a:spcPts val="0"/>
              </a:spcAft>
              <a:buClr>
                <a:schemeClr val="dk1"/>
              </a:buClr>
              <a:buSzPts val="1100"/>
              <a:buFont typeface="Arial"/>
              <a:buNone/>
            </a:pPr>
            <a:endParaRPr sz="200">
              <a:solidFill>
                <a:srgbClr val="2A2828"/>
              </a:solidFill>
              <a:latin typeface="Lato"/>
              <a:ea typeface="Lato"/>
              <a:cs typeface="Lato"/>
              <a:sym typeface="Lato"/>
            </a:endParaRPr>
          </a:p>
          <a:p>
            <a:pPr marL="0" lvl="0" indent="0" algn="l" rtl="0">
              <a:spcBef>
                <a:spcPts val="1600"/>
              </a:spcBef>
              <a:spcAft>
                <a:spcPts val="0"/>
              </a:spcAft>
              <a:buClr>
                <a:schemeClr val="dk1"/>
              </a:buClr>
              <a:buSzPts val="1100"/>
              <a:buFont typeface="Arial"/>
              <a:buNone/>
            </a:pPr>
            <a:endParaRPr sz="200">
              <a:solidFill>
                <a:srgbClr val="2A2828"/>
              </a:solidFill>
              <a:latin typeface="Lato"/>
              <a:ea typeface="Lato"/>
              <a:cs typeface="Lato"/>
              <a:sym typeface="Lato"/>
            </a:endParaRPr>
          </a:p>
          <a:p>
            <a:pPr marL="0" lvl="0" indent="0" algn="l" rtl="0">
              <a:spcBef>
                <a:spcPts val="1600"/>
              </a:spcBef>
              <a:spcAft>
                <a:spcPts val="0"/>
              </a:spcAft>
              <a:buNone/>
            </a:pPr>
            <a:endParaRPr sz="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73fdf5318a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73fdf5318a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73fdf5318a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73fdf5318a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Currently, there are not medication for the virus, prevention is the only way to stop the virus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73fdf5318a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73fdf5318a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we decided to use the data between 2007-2014 since it was between the start of the peak to highest number of cases </a:t>
            </a:r>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Chicago is the most poulous city in the State of Illinois and the third most populous city in the US. As such, it is crucial to start taking effective actions to try to contain the massive spread among the public. The City of Chicago has been putting in place some intervention measures to contain the spread, one of which is to spray insecticides using aeroplanes and helicopters to treat large areas.</a:t>
            </a:r>
            <a:endParaRPr sz="1050">
              <a:solidFill>
                <a:schemeClr val="dk1"/>
              </a:solidFill>
              <a:highlight>
                <a:srgbClr val="FFFFFF"/>
              </a:highlight>
            </a:endParaRPr>
          </a:p>
          <a:p>
            <a:pPr marL="0" lvl="0" indent="0" algn="l" rtl="0">
              <a:spcBef>
                <a:spcPts val="11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73fdf5318a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73fdf5318a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72117ab75e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72117ab75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https://www.cdc.gov/mosquitoes/about/life-cycles/culex.html</a:t>
            </a:r>
            <a:endParaRPr/>
          </a:p>
          <a:p>
            <a:pPr marL="0" lvl="0" indent="0" algn="l" rtl="0">
              <a:spcBef>
                <a:spcPts val="0"/>
              </a:spcBef>
              <a:spcAft>
                <a:spcPts val="0"/>
              </a:spcAft>
              <a:buNone/>
            </a:pPr>
            <a:r>
              <a:rPr lang="en"/>
              <a:t>https://www.ncbi.nlm.nih.gov/pmc/articles/PMC4342965/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98950" y="1393575"/>
            <a:ext cx="3258600" cy="1903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grpSp>
        <p:nvGrpSpPr>
          <p:cNvPr id="11" name="Google Shape;11;p2"/>
          <p:cNvGrpSpPr/>
          <p:nvPr/>
        </p:nvGrpSpPr>
        <p:grpSpPr>
          <a:xfrm>
            <a:off x="-33687" y="0"/>
            <a:ext cx="1499875" cy="1607950"/>
            <a:chOff x="-33687" y="113450"/>
            <a:chExt cx="1499875" cy="1607950"/>
          </a:xfrm>
        </p:grpSpPr>
        <p:sp>
          <p:nvSpPr>
            <p:cNvPr id="12" name="Google Shape;12;p2"/>
            <p:cNvSpPr/>
            <p:nvPr/>
          </p:nvSpPr>
          <p:spPr>
            <a:xfrm flipH="1">
              <a:off x="-33687" y="113450"/>
              <a:ext cx="1002000" cy="1607950"/>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44813" y="13745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09088" y="420675"/>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flipH="1">
            <a:off x="7856046" y="-399025"/>
            <a:ext cx="1530279" cy="1554808"/>
            <a:chOff x="-4" y="3974850"/>
            <a:chExt cx="1530279" cy="1554808"/>
          </a:xfrm>
        </p:grpSpPr>
        <p:sp>
          <p:nvSpPr>
            <p:cNvPr id="16" name="Google Shape;16;p2"/>
            <p:cNvSpPr/>
            <p:nvPr/>
          </p:nvSpPr>
          <p:spPr>
            <a:xfrm flipH="1">
              <a:off x="-4" y="3974850"/>
              <a:ext cx="1530279" cy="1554808"/>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25339" y="4016162"/>
              <a:ext cx="647343" cy="633283"/>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5704" y="4647702"/>
              <a:ext cx="901365" cy="49476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11"/>
          <p:cNvSpPr txBox="1">
            <a:spLocks noGrp="1"/>
          </p:cNvSpPr>
          <p:nvPr>
            <p:ph type="title" hasCustomPrompt="1"/>
          </p:nvPr>
        </p:nvSpPr>
        <p:spPr>
          <a:xfrm>
            <a:off x="716250" y="1874250"/>
            <a:ext cx="4258200" cy="13950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8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6" name="Google Shape;96;p11"/>
          <p:cNvSpPr txBox="1">
            <a:spLocks noGrp="1"/>
          </p:cNvSpPr>
          <p:nvPr>
            <p:ph type="subTitle" idx="1"/>
          </p:nvPr>
        </p:nvSpPr>
        <p:spPr>
          <a:xfrm>
            <a:off x="716250" y="3256794"/>
            <a:ext cx="1985700" cy="756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97" name="Google Shape;97;p11"/>
          <p:cNvGrpSpPr/>
          <p:nvPr/>
        </p:nvGrpSpPr>
        <p:grpSpPr>
          <a:xfrm>
            <a:off x="7541968" y="3505591"/>
            <a:ext cx="1985861" cy="1765938"/>
            <a:chOff x="3033525" y="2679425"/>
            <a:chExt cx="1834175" cy="1631050"/>
          </a:xfrm>
        </p:grpSpPr>
        <p:sp>
          <p:nvSpPr>
            <p:cNvPr id="98" name="Google Shape;98;p11"/>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11"/>
          <p:cNvGrpSpPr/>
          <p:nvPr/>
        </p:nvGrpSpPr>
        <p:grpSpPr>
          <a:xfrm flipH="1">
            <a:off x="-72825" y="0"/>
            <a:ext cx="1228400" cy="1822350"/>
            <a:chOff x="3639300" y="-576150"/>
            <a:chExt cx="1228400" cy="1822350"/>
          </a:xfrm>
        </p:grpSpPr>
        <p:sp>
          <p:nvSpPr>
            <p:cNvPr id="102" name="Google Shape;102;p11"/>
            <p:cNvSpPr/>
            <p:nvPr/>
          </p:nvSpPr>
          <p:spPr>
            <a:xfrm>
              <a:off x="4141625" y="7412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3749850" y="-576150"/>
              <a:ext cx="1117850" cy="1586525"/>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3639300" y="-321450"/>
              <a:ext cx="688050" cy="537700"/>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841825" y="-167575"/>
              <a:ext cx="550975" cy="481800"/>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1"/>
          <p:cNvGrpSpPr/>
          <p:nvPr/>
        </p:nvGrpSpPr>
        <p:grpSpPr>
          <a:xfrm>
            <a:off x="8171375" y="-116701"/>
            <a:ext cx="1009050" cy="527050"/>
            <a:chOff x="6268475" y="1301925"/>
            <a:chExt cx="1009050" cy="527050"/>
          </a:xfrm>
        </p:grpSpPr>
        <p:sp>
          <p:nvSpPr>
            <p:cNvPr id="107" name="Google Shape;107;p11"/>
            <p:cNvSpPr/>
            <p:nvPr/>
          </p:nvSpPr>
          <p:spPr>
            <a:xfrm>
              <a:off x="6268475" y="1301925"/>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6320650" y="140892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
  <p:cSld name="TITLE_AND_TWO_COLUMNS_1">
    <p:spTree>
      <p:nvGrpSpPr>
        <p:cNvPr id="1" name="Shape 110"/>
        <p:cNvGrpSpPr/>
        <p:nvPr/>
      </p:nvGrpSpPr>
      <p:grpSpPr>
        <a:xfrm>
          <a:off x="0" y="0"/>
          <a:ext cx="0" cy="0"/>
          <a:chOff x="0" y="0"/>
          <a:chExt cx="0" cy="0"/>
        </a:xfrm>
      </p:grpSpPr>
      <p:sp>
        <p:nvSpPr>
          <p:cNvPr id="111" name="Google Shape;111;p13"/>
          <p:cNvSpPr txBox="1">
            <a:spLocks noGrp="1"/>
          </p:cNvSpPr>
          <p:nvPr>
            <p:ph type="title"/>
          </p:nvPr>
        </p:nvSpPr>
        <p:spPr>
          <a:xfrm>
            <a:off x="716250" y="539496"/>
            <a:ext cx="38556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13"/>
          <p:cNvSpPr txBox="1">
            <a:spLocks noGrp="1"/>
          </p:cNvSpPr>
          <p:nvPr>
            <p:ph type="subTitle" idx="1"/>
          </p:nvPr>
        </p:nvSpPr>
        <p:spPr>
          <a:xfrm>
            <a:off x="6874133" y="4078998"/>
            <a:ext cx="1551900" cy="5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3" name="Google Shape;113;p13"/>
          <p:cNvSpPr txBox="1">
            <a:spLocks noGrp="1"/>
          </p:cNvSpPr>
          <p:nvPr>
            <p:ph type="subTitle" idx="2"/>
          </p:nvPr>
        </p:nvSpPr>
        <p:spPr>
          <a:xfrm>
            <a:off x="6875842" y="2851466"/>
            <a:ext cx="1551900" cy="5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13"/>
          <p:cNvSpPr txBox="1">
            <a:spLocks noGrp="1"/>
          </p:cNvSpPr>
          <p:nvPr>
            <p:ph type="subTitle" idx="3"/>
          </p:nvPr>
        </p:nvSpPr>
        <p:spPr>
          <a:xfrm>
            <a:off x="6874137" y="3669179"/>
            <a:ext cx="1553400" cy="3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5" name="Google Shape;115;p13"/>
          <p:cNvSpPr txBox="1">
            <a:spLocks noGrp="1"/>
          </p:cNvSpPr>
          <p:nvPr>
            <p:ph type="subTitle" idx="4"/>
          </p:nvPr>
        </p:nvSpPr>
        <p:spPr>
          <a:xfrm>
            <a:off x="6874134" y="2443597"/>
            <a:ext cx="1553400" cy="3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6" name="Google Shape;116;p13"/>
          <p:cNvSpPr txBox="1">
            <a:spLocks noGrp="1"/>
          </p:cNvSpPr>
          <p:nvPr>
            <p:ph type="subTitle" idx="5"/>
          </p:nvPr>
        </p:nvSpPr>
        <p:spPr>
          <a:xfrm>
            <a:off x="6874987" y="1623941"/>
            <a:ext cx="1551900" cy="5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7" name="Google Shape;117;p13"/>
          <p:cNvSpPr txBox="1">
            <a:spLocks noGrp="1"/>
          </p:cNvSpPr>
          <p:nvPr>
            <p:ph type="subTitle" idx="6"/>
          </p:nvPr>
        </p:nvSpPr>
        <p:spPr>
          <a:xfrm>
            <a:off x="6873279" y="1216073"/>
            <a:ext cx="1553400" cy="3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8" name="Google Shape;118;p13"/>
          <p:cNvSpPr txBox="1">
            <a:spLocks noGrp="1"/>
          </p:cNvSpPr>
          <p:nvPr>
            <p:ph type="subTitle" idx="7"/>
          </p:nvPr>
        </p:nvSpPr>
        <p:spPr>
          <a:xfrm>
            <a:off x="720028" y="4078996"/>
            <a:ext cx="1548900" cy="56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19" name="Google Shape;119;p13"/>
          <p:cNvSpPr txBox="1">
            <a:spLocks noGrp="1"/>
          </p:cNvSpPr>
          <p:nvPr>
            <p:ph type="subTitle" idx="8"/>
          </p:nvPr>
        </p:nvSpPr>
        <p:spPr>
          <a:xfrm>
            <a:off x="721734" y="2851464"/>
            <a:ext cx="1548900" cy="56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20" name="Google Shape;120;p13"/>
          <p:cNvSpPr txBox="1">
            <a:spLocks noGrp="1"/>
          </p:cNvSpPr>
          <p:nvPr>
            <p:ph type="subTitle" idx="9"/>
          </p:nvPr>
        </p:nvSpPr>
        <p:spPr>
          <a:xfrm>
            <a:off x="720032" y="3669177"/>
            <a:ext cx="1550700" cy="39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21" name="Google Shape;121;p13"/>
          <p:cNvSpPr txBox="1">
            <a:spLocks noGrp="1"/>
          </p:cNvSpPr>
          <p:nvPr>
            <p:ph type="subTitle" idx="13"/>
          </p:nvPr>
        </p:nvSpPr>
        <p:spPr>
          <a:xfrm>
            <a:off x="720029" y="2443595"/>
            <a:ext cx="1550700" cy="39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22" name="Google Shape;122;p13"/>
          <p:cNvSpPr txBox="1">
            <a:spLocks noGrp="1"/>
          </p:cNvSpPr>
          <p:nvPr>
            <p:ph type="subTitle" idx="14"/>
          </p:nvPr>
        </p:nvSpPr>
        <p:spPr>
          <a:xfrm>
            <a:off x="720881" y="1623939"/>
            <a:ext cx="1548900" cy="56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123" name="Google Shape;123;p13"/>
          <p:cNvSpPr txBox="1">
            <a:spLocks noGrp="1"/>
          </p:cNvSpPr>
          <p:nvPr>
            <p:ph type="subTitle" idx="15"/>
          </p:nvPr>
        </p:nvSpPr>
        <p:spPr>
          <a:xfrm>
            <a:off x="719175" y="1216071"/>
            <a:ext cx="1550700" cy="39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grpSp>
        <p:nvGrpSpPr>
          <p:cNvPr id="124" name="Google Shape;124;p13"/>
          <p:cNvGrpSpPr/>
          <p:nvPr/>
        </p:nvGrpSpPr>
        <p:grpSpPr>
          <a:xfrm>
            <a:off x="8204100" y="-143550"/>
            <a:ext cx="1009050" cy="527050"/>
            <a:chOff x="6268475" y="1301925"/>
            <a:chExt cx="1009050" cy="527050"/>
          </a:xfrm>
        </p:grpSpPr>
        <p:sp>
          <p:nvSpPr>
            <p:cNvPr id="125" name="Google Shape;125;p13"/>
            <p:cNvSpPr/>
            <p:nvPr/>
          </p:nvSpPr>
          <p:spPr>
            <a:xfrm>
              <a:off x="6268475" y="1301925"/>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6320650" y="140892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13"/>
          <p:cNvGrpSpPr/>
          <p:nvPr/>
        </p:nvGrpSpPr>
        <p:grpSpPr>
          <a:xfrm>
            <a:off x="-69425" y="-98462"/>
            <a:ext cx="1064775" cy="1144725"/>
            <a:chOff x="499875" y="1396550"/>
            <a:chExt cx="1064775" cy="1144725"/>
          </a:xfrm>
        </p:grpSpPr>
        <p:sp>
          <p:nvSpPr>
            <p:cNvPr id="128" name="Google Shape;128;p13"/>
            <p:cNvSpPr/>
            <p:nvPr/>
          </p:nvSpPr>
          <p:spPr>
            <a:xfrm>
              <a:off x="499875" y="1404500"/>
              <a:ext cx="628800" cy="1136775"/>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5410825" y="4006001"/>
            <a:ext cx="2970600" cy="465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1400">
                <a:latin typeface="Lato"/>
                <a:ea typeface="Lato"/>
                <a:cs typeface="Lato"/>
                <a:sym typeface="Lato"/>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sp>
        <p:nvSpPr>
          <p:cNvPr id="132" name="Google Shape;132;p14"/>
          <p:cNvSpPr txBox="1">
            <a:spLocks noGrp="1"/>
          </p:cNvSpPr>
          <p:nvPr>
            <p:ph type="subTitle" idx="1"/>
          </p:nvPr>
        </p:nvSpPr>
        <p:spPr>
          <a:xfrm>
            <a:off x="5410825" y="686750"/>
            <a:ext cx="2970600" cy="2535900"/>
          </a:xfrm>
          <a:prstGeom prst="rect">
            <a:avLst/>
          </a:prstGeom>
        </p:spPr>
        <p:txBody>
          <a:bodyPr spcFirstLastPara="1" wrap="square" lIns="91425" tIns="91425" rIns="91425" bIns="91425" anchor="t" anchorCtr="0">
            <a:noAutofit/>
          </a:bodyPr>
          <a:lstStyle>
            <a:lvl1pPr lvl="0">
              <a:spcBef>
                <a:spcPts val="0"/>
              </a:spcBef>
              <a:spcAft>
                <a:spcPts val="0"/>
              </a:spcAft>
              <a:buSzPts val="1700"/>
              <a:buNone/>
              <a:defRPr>
                <a:latin typeface="Palanquin SemiBold"/>
                <a:ea typeface="Palanquin SemiBold"/>
                <a:cs typeface="Palanquin SemiBold"/>
                <a:sym typeface="Palanquin SemiBold"/>
              </a:defRPr>
            </a:lvl1pPr>
            <a:lvl2pPr lvl="1">
              <a:spcBef>
                <a:spcPts val="1600"/>
              </a:spcBef>
              <a:spcAft>
                <a:spcPts val="0"/>
              </a:spcAft>
              <a:buSzPts val="300"/>
              <a:buNone/>
              <a:defRPr sz="300"/>
            </a:lvl2pPr>
            <a:lvl3pPr lvl="2">
              <a:spcBef>
                <a:spcPts val="1600"/>
              </a:spcBef>
              <a:spcAft>
                <a:spcPts val="0"/>
              </a:spcAft>
              <a:buSzPts val="300"/>
              <a:buNone/>
              <a:defRPr sz="300"/>
            </a:lvl3pPr>
            <a:lvl4pPr lvl="3">
              <a:spcBef>
                <a:spcPts val="1600"/>
              </a:spcBef>
              <a:spcAft>
                <a:spcPts val="0"/>
              </a:spcAft>
              <a:buSzPts val="300"/>
              <a:buNone/>
              <a:defRPr sz="300"/>
            </a:lvl4pPr>
            <a:lvl5pPr lvl="4">
              <a:spcBef>
                <a:spcPts val="1600"/>
              </a:spcBef>
              <a:spcAft>
                <a:spcPts val="0"/>
              </a:spcAft>
              <a:buSzPts val="300"/>
              <a:buNone/>
              <a:defRPr sz="300"/>
            </a:lvl5pPr>
            <a:lvl6pPr lvl="5">
              <a:spcBef>
                <a:spcPts val="1600"/>
              </a:spcBef>
              <a:spcAft>
                <a:spcPts val="0"/>
              </a:spcAft>
              <a:buSzPts val="300"/>
              <a:buNone/>
              <a:defRPr sz="300"/>
            </a:lvl6pPr>
            <a:lvl7pPr lvl="6">
              <a:spcBef>
                <a:spcPts val="1600"/>
              </a:spcBef>
              <a:spcAft>
                <a:spcPts val="0"/>
              </a:spcAft>
              <a:buSzPts val="300"/>
              <a:buNone/>
              <a:defRPr sz="300"/>
            </a:lvl7pPr>
            <a:lvl8pPr lvl="7">
              <a:spcBef>
                <a:spcPts val="1600"/>
              </a:spcBef>
              <a:spcAft>
                <a:spcPts val="0"/>
              </a:spcAft>
              <a:buSzPts val="300"/>
              <a:buNone/>
              <a:defRPr sz="300"/>
            </a:lvl8pPr>
            <a:lvl9pPr lvl="8">
              <a:spcBef>
                <a:spcPts val="1600"/>
              </a:spcBef>
              <a:spcAft>
                <a:spcPts val="1600"/>
              </a:spcAft>
              <a:buSzPts val="300"/>
              <a:buNone/>
              <a:defRPr sz="300"/>
            </a:lvl9pPr>
          </a:lstStyle>
          <a:p>
            <a:endParaRPr/>
          </a:p>
        </p:txBody>
      </p:sp>
      <p:grpSp>
        <p:nvGrpSpPr>
          <p:cNvPr id="133" name="Google Shape;133;p14"/>
          <p:cNvGrpSpPr/>
          <p:nvPr/>
        </p:nvGrpSpPr>
        <p:grpSpPr>
          <a:xfrm>
            <a:off x="0" y="-121125"/>
            <a:ext cx="2066700" cy="1236700"/>
            <a:chOff x="499875" y="1304575"/>
            <a:chExt cx="2066700" cy="1236700"/>
          </a:xfrm>
        </p:grpSpPr>
        <p:sp>
          <p:nvSpPr>
            <p:cNvPr id="134" name="Google Shape;134;p14"/>
            <p:cNvSpPr/>
            <p:nvPr/>
          </p:nvSpPr>
          <p:spPr>
            <a:xfrm>
              <a:off x="499875" y="1404500"/>
              <a:ext cx="628800" cy="1136775"/>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924375" y="1304575"/>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5400000">
            <a:off x="1913346" y="-321914"/>
            <a:ext cx="847718" cy="1369851"/>
            <a:chOff x="6130525" y="2382575"/>
            <a:chExt cx="1039125" cy="1679150"/>
          </a:xfrm>
        </p:grpSpPr>
        <p:sp>
          <p:nvSpPr>
            <p:cNvPr id="138" name="Google Shape;138;p14"/>
            <p:cNvSpPr/>
            <p:nvPr/>
          </p:nvSpPr>
          <p:spPr>
            <a:xfrm>
              <a:off x="6325075" y="369230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130525" y="238257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a:off x="105500" y="4153475"/>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587475" y="4489725"/>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rot="5400000">
            <a:off x="8220520" y="4001729"/>
            <a:ext cx="1501265" cy="784145"/>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rot="5400000">
            <a:off x="8698759" y="3789213"/>
            <a:ext cx="573696" cy="43685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716250" y="543200"/>
            <a:ext cx="7360200" cy="47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15"/>
          <p:cNvSpPr txBox="1">
            <a:spLocks noGrp="1"/>
          </p:cNvSpPr>
          <p:nvPr>
            <p:ph type="subTitle" idx="1"/>
          </p:nvPr>
        </p:nvSpPr>
        <p:spPr>
          <a:xfrm>
            <a:off x="716250" y="1371600"/>
            <a:ext cx="2941800" cy="30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8" name="Google Shape;148;p15"/>
          <p:cNvSpPr/>
          <p:nvPr/>
        </p:nvSpPr>
        <p:spPr>
          <a:xfrm>
            <a:off x="7126767" y="-339150"/>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244744" y="-220007"/>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6510446">
            <a:off x="7133673" y="875098"/>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6510446">
            <a:off x="7279080" y="736007"/>
            <a:ext cx="550927" cy="481758"/>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5"/>
          <p:cNvGrpSpPr/>
          <p:nvPr/>
        </p:nvGrpSpPr>
        <p:grpSpPr>
          <a:xfrm rot="-5400000">
            <a:off x="647807" y="3046151"/>
            <a:ext cx="900907" cy="3335276"/>
            <a:chOff x="2810675" y="1400175"/>
            <a:chExt cx="1201850" cy="2625375"/>
          </a:xfrm>
        </p:grpSpPr>
        <p:sp>
          <p:nvSpPr>
            <p:cNvPr id="153" name="Google Shape;153;p15"/>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5"/>
          <p:cNvSpPr/>
          <p:nvPr/>
        </p:nvSpPr>
        <p:spPr>
          <a:xfrm rot="6972383">
            <a:off x="2539361" y="4634780"/>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2">
  <p:cSld name="TITLE_AND_BODY_1">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716250" y="543200"/>
            <a:ext cx="7360200" cy="47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6"/>
          <p:cNvSpPr txBox="1">
            <a:spLocks noGrp="1"/>
          </p:cNvSpPr>
          <p:nvPr>
            <p:ph type="subTitle" idx="1"/>
          </p:nvPr>
        </p:nvSpPr>
        <p:spPr>
          <a:xfrm>
            <a:off x="4924650" y="1371600"/>
            <a:ext cx="2941800" cy="30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59" name="Google Shape;159;p16"/>
          <p:cNvGrpSpPr/>
          <p:nvPr/>
        </p:nvGrpSpPr>
        <p:grpSpPr>
          <a:xfrm>
            <a:off x="7541968" y="3505591"/>
            <a:ext cx="1985861" cy="1765938"/>
            <a:chOff x="3033525" y="2679425"/>
            <a:chExt cx="1834175" cy="1631050"/>
          </a:xfrm>
        </p:grpSpPr>
        <p:sp>
          <p:nvSpPr>
            <p:cNvPr id="160" name="Google Shape;160;p16"/>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6"/>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3">
  <p:cSld name="TITLE_AND_BODY_1_1">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716250" y="543200"/>
            <a:ext cx="7357800" cy="47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7"/>
          <p:cNvSpPr txBox="1">
            <a:spLocks noGrp="1"/>
          </p:cNvSpPr>
          <p:nvPr>
            <p:ph type="subTitle" idx="1"/>
          </p:nvPr>
        </p:nvSpPr>
        <p:spPr>
          <a:xfrm>
            <a:off x="716250" y="1371600"/>
            <a:ext cx="2941800" cy="308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70" name="Google Shape;170;p17"/>
          <p:cNvGrpSpPr/>
          <p:nvPr/>
        </p:nvGrpSpPr>
        <p:grpSpPr>
          <a:xfrm>
            <a:off x="-33687" y="3415800"/>
            <a:ext cx="1499875" cy="1607950"/>
            <a:chOff x="-33687" y="113450"/>
            <a:chExt cx="1499875" cy="1607950"/>
          </a:xfrm>
        </p:grpSpPr>
        <p:sp>
          <p:nvSpPr>
            <p:cNvPr id="171" name="Google Shape;171;p17"/>
            <p:cNvSpPr/>
            <p:nvPr/>
          </p:nvSpPr>
          <p:spPr>
            <a:xfrm flipH="1">
              <a:off x="-33687" y="113450"/>
              <a:ext cx="1002000" cy="1607950"/>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flipH="1">
              <a:off x="344813" y="13745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flipH="1">
              <a:off x="809088" y="420675"/>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7"/>
          <p:cNvSpPr/>
          <p:nvPr/>
        </p:nvSpPr>
        <p:spPr>
          <a:xfrm rot="1217948" flipH="1">
            <a:off x="7082284" y="-477709"/>
            <a:ext cx="1422297" cy="742898"/>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rot="1217948" flipH="1">
            <a:off x="7839205" y="100054"/>
            <a:ext cx="2105396" cy="1064062"/>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rot="1217948" flipH="1">
            <a:off x="7869547" y="-199119"/>
            <a:ext cx="543519" cy="413876"/>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rot="1217872" flipH="1">
            <a:off x="8321229" y="-28425"/>
            <a:ext cx="1493672" cy="754898"/>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ONE_COLUMN_TEXT_2">
    <p:spTree>
      <p:nvGrpSpPr>
        <p:cNvPr id="1" name="Shape 178"/>
        <p:cNvGrpSpPr/>
        <p:nvPr/>
      </p:nvGrpSpPr>
      <p:grpSpPr>
        <a:xfrm>
          <a:off x="0" y="0"/>
          <a:ext cx="0" cy="0"/>
          <a:chOff x="0" y="0"/>
          <a:chExt cx="0" cy="0"/>
        </a:xfrm>
      </p:grpSpPr>
      <p:sp>
        <p:nvSpPr>
          <p:cNvPr id="179" name="Google Shape;179;p18"/>
          <p:cNvSpPr/>
          <p:nvPr/>
        </p:nvSpPr>
        <p:spPr>
          <a:xfrm rot="-9275902" flipH="1">
            <a:off x="3388571" y="3162920"/>
            <a:ext cx="723888" cy="1105844"/>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rot="-9275902" flipH="1">
            <a:off x="3354391" y="3523629"/>
            <a:ext cx="291343" cy="39290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rot="-5400000">
            <a:off x="5088475" y="4368536"/>
            <a:ext cx="976415" cy="668313"/>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716450" y="2438025"/>
            <a:ext cx="1920300" cy="270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8"/>
          <p:cNvGrpSpPr/>
          <p:nvPr/>
        </p:nvGrpSpPr>
        <p:grpSpPr>
          <a:xfrm rot="10800000">
            <a:off x="-164768" y="4156051"/>
            <a:ext cx="1642200" cy="1192850"/>
            <a:chOff x="924375" y="1304575"/>
            <a:chExt cx="1642200" cy="1192850"/>
          </a:xfrm>
        </p:grpSpPr>
        <p:sp>
          <p:nvSpPr>
            <p:cNvPr id="184" name="Google Shape;184;p18"/>
            <p:cNvSpPr/>
            <p:nvPr/>
          </p:nvSpPr>
          <p:spPr>
            <a:xfrm>
              <a:off x="924375" y="1304575"/>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8"/>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8"/>
          <p:cNvSpPr/>
          <p:nvPr/>
        </p:nvSpPr>
        <p:spPr>
          <a:xfrm>
            <a:off x="3611850" y="3037825"/>
            <a:ext cx="1920300" cy="216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a:off x="6507200" y="3818175"/>
            <a:ext cx="1920300" cy="135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txBox="1">
            <a:spLocks noGrp="1"/>
          </p:cNvSpPr>
          <p:nvPr>
            <p:ph type="title"/>
          </p:nvPr>
        </p:nvSpPr>
        <p:spPr>
          <a:xfrm>
            <a:off x="716050" y="539496"/>
            <a:ext cx="25530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89" name="Google Shape;189;p18"/>
          <p:cNvSpPr txBox="1">
            <a:spLocks noGrp="1"/>
          </p:cNvSpPr>
          <p:nvPr>
            <p:ph type="subTitle" idx="1"/>
          </p:nvPr>
        </p:nvSpPr>
        <p:spPr>
          <a:xfrm>
            <a:off x="716450" y="1769919"/>
            <a:ext cx="1920300" cy="125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a:endParaRPr/>
          </a:p>
        </p:txBody>
      </p:sp>
      <p:sp>
        <p:nvSpPr>
          <p:cNvPr id="190" name="Google Shape;190;p18"/>
          <p:cNvSpPr txBox="1">
            <a:spLocks noGrp="1"/>
          </p:cNvSpPr>
          <p:nvPr>
            <p:ph type="title" idx="2" hasCustomPrompt="1"/>
          </p:nvPr>
        </p:nvSpPr>
        <p:spPr>
          <a:xfrm>
            <a:off x="716450" y="1249590"/>
            <a:ext cx="704100" cy="60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91" name="Google Shape;191;p18"/>
          <p:cNvSpPr txBox="1">
            <a:spLocks noGrp="1"/>
          </p:cNvSpPr>
          <p:nvPr>
            <p:ph type="subTitle" idx="3"/>
          </p:nvPr>
        </p:nvSpPr>
        <p:spPr>
          <a:xfrm>
            <a:off x="3611825" y="2354747"/>
            <a:ext cx="19203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92" name="Google Shape;192;p18"/>
          <p:cNvSpPr txBox="1">
            <a:spLocks noGrp="1"/>
          </p:cNvSpPr>
          <p:nvPr>
            <p:ph type="title" idx="4" hasCustomPrompt="1"/>
          </p:nvPr>
        </p:nvSpPr>
        <p:spPr>
          <a:xfrm>
            <a:off x="3611825" y="1834419"/>
            <a:ext cx="704100" cy="60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93" name="Google Shape;193;p18"/>
          <p:cNvSpPr txBox="1">
            <a:spLocks noGrp="1"/>
          </p:cNvSpPr>
          <p:nvPr>
            <p:ph type="subTitle" idx="5"/>
          </p:nvPr>
        </p:nvSpPr>
        <p:spPr>
          <a:xfrm>
            <a:off x="6507200" y="3159521"/>
            <a:ext cx="19203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94" name="Google Shape;194;p18"/>
          <p:cNvSpPr txBox="1">
            <a:spLocks noGrp="1"/>
          </p:cNvSpPr>
          <p:nvPr>
            <p:ph type="title" idx="6" hasCustomPrompt="1"/>
          </p:nvPr>
        </p:nvSpPr>
        <p:spPr>
          <a:xfrm>
            <a:off x="6507200" y="2639192"/>
            <a:ext cx="704100" cy="603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grpSp>
        <p:nvGrpSpPr>
          <p:cNvPr id="195" name="Google Shape;195;p18"/>
          <p:cNvGrpSpPr/>
          <p:nvPr/>
        </p:nvGrpSpPr>
        <p:grpSpPr>
          <a:xfrm rot="10800000" flipH="1">
            <a:off x="7393975" y="-88825"/>
            <a:ext cx="1834175" cy="1631050"/>
            <a:chOff x="3033525" y="2679425"/>
            <a:chExt cx="1834175" cy="1631050"/>
          </a:xfrm>
        </p:grpSpPr>
        <p:sp>
          <p:nvSpPr>
            <p:cNvPr id="196" name="Google Shape;196;p18"/>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8"/>
          <p:cNvGrpSpPr/>
          <p:nvPr/>
        </p:nvGrpSpPr>
        <p:grpSpPr>
          <a:xfrm rot="5667719">
            <a:off x="7294962" y="531407"/>
            <a:ext cx="753523" cy="635695"/>
            <a:chOff x="3639300" y="1616750"/>
            <a:chExt cx="753500" cy="635675"/>
          </a:xfrm>
        </p:grpSpPr>
        <p:sp>
          <p:nvSpPr>
            <p:cNvPr id="200" name="Google Shape;200;p18"/>
            <p:cNvSpPr/>
            <p:nvPr/>
          </p:nvSpPr>
          <p:spPr>
            <a:xfrm>
              <a:off x="3639300" y="1616750"/>
              <a:ext cx="688050" cy="537700"/>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3841825" y="1770625"/>
              <a:ext cx="550975" cy="481800"/>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ONE_COLUMN_TEXT_1">
    <p:spTree>
      <p:nvGrpSpPr>
        <p:cNvPr id="1" name="Shape 202"/>
        <p:cNvGrpSpPr/>
        <p:nvPr/>
      </p:nvGrpSpPr>
      <p:grpSpPr>
        <a:xfrm>
          <a:off x="0" y="0"/>
          <a:ext cx="0" cy="0"/>
          <a:chOff x="0" y="0"/>
          <a:chExt cx="0" cy="0"/>
        </a:xfrm>
      </p:grpSpPr>
      <p:sp>
        <p:nvSpPr>
          <p:cNvPr id="203" name="Google Shape;203;p19"/>
          <p:cNvSpPr txBox="1">
            <a:spLocks noGrp="1"/>
          </p:cNvSpPr>
          <p:nvPr>
            <p:ph type="title"/>
          </p:nvPr>
        </p:nvSpPr>
        <p:spPr>
          <a:xfrm>
            <a:off x="716050" y="539496"/>
            <a:ext cx="25530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grpSp>
        <p:nvGrpSpPr>
          <p:cNvPr id="204" name="Google Shape;204;p19"/>
          <p:cNvGrpSpPr/>
          <p:nvPr/>
        </p:nvGrpSpPr>
        <p:grpSpPr>
          <a:xfrm>
            <a:off x="8166950" y="-128750"/>
            <a:ext cx="1009050" cy="527050"/>
            <a:chOff x="6268475" y="1301925"/>
            <a:chExt cx="1009050" cy="527050"/>
          </a:xfrm>
        </p:grpSpPr>
        <p:sp>
          <p:nvSpPr>
            <p:cNvPr id="205" name="Google Shape;205;p19"/>
            <p:cNvSpPr/>
            <p:nvPr/>
          </p:nvSpPr>
          <p:spPr>
            <a:xfrm>
              <a:off x="6268475" y="1301925"/>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6320650" y="140892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19"/>
          <p:cNvGrpSpPr/>
          <p:nvPr/>
        </p:nvGrpSpPr>
        <p:grpSpPr>
          <a:xfrm rot="-5400000">
            <a:off x="-457762" y="4032513"/>
            <a:ext cx="1592725" cy="754900"/>
            <a:chOff x="5113525" y="1408925"/>
            <a:chExt cx="1592725" cy="754900"/>
          </a:xfrm>
        </p:grpSpPr>
        <p:sp>
          <p:nvSpPr>
            <p:cNvPr id="208" name="Google Shape;208;p19"/>
            <p:cNvSpPr/>
            <p:nvPr/>
          </p:nvSpPr>
          <p:spPr>
            <a:xfrm>
              <a:off x="5113525" y="1408925"/>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320650" y="140892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10"/>
        <p:cNvGrpSpPr/>
        <p:nvPr/>
      </p:nvGrpSpPr>
      <p:grpSpPr>
        <a:xfrm>
          <a:off x="0" y="0"/>
          <a:ext cx="0" cy="0"/>
          <a:chOff x="0" y="0"/>
          <a:chExt cx="0" cy="0"/>
        </a:xfrm>
      </p:grpSpPr>
      <p:sp>
        <p:nvSpPr>
          <p:cNvPr id="211" name="Google Shape;211;p20"/>
          <p:cNvSpPr txBox="1">
            <a:spLocks noGrp="1"/>
          </p:cNvSpPr>
          <p:nvPr>
            <p:ph type="title"/>
          </p:nvPr>
        </p:nvSpPr>
        <p:spPr>
          <a:xfrm>
            <a:off x="2412150" y="539496"/>
            <a:ext cx="4319700" cy="548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sp>
        <p:nvSpPr>
          <p:cNvPr id="212" name="Google Shape;212;p20"/>
          <p:cNvSpPr txBox="1">
            <a:spLocks noGrp="1"/>
          </p:cNvSpPr>
          <p:nvPr>
            <p:ph type="subTitle" idx="1"/>
          </p:nvPr>
        </p:nvSpPr>
        <p:spPr>
          <a:xfrm>
            <a:off x="1097249" y="1496110"/>
            <a:ext cx="1579200" cy="70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13" name="Google Shape;213;p20"/>
          <p:cNvSpPr txBox="1">
            <a:spLocks noGrp="1"/>
          </p:cNvSpPr>
          <p:nvPr>
            <p:ph type="subTitle" idx="2"/>
          </p:nvPr>
        </p:nvSpPr>
        <p:spPr>
          <a:xfrm>
            <a:off x="716250" y="2185660"/>
            <a:ext cx="2130600" cy="70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14" name="Google Shape;214;p20"/>
          <p:cNvSpPr txBox="1">
            <a:spLocks noGrp="1"/>
          </p:cNvSpPr>
          <p:nvPr>
            <p:ph type="subTitle" idx="3"/>
          </p:nvPr>
        </p:nvSpPr>
        <p:spPr>
          <a:xfrm>
            <a:off x="6661463" y="1496110"/>
            <a:ext cx="15819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5" name="Google Shape;215;p20"/>
          <p:cNvSpPr txBox="1">
            <a:spLocks noGrp="1"/>
          </p:cNvSpPr>
          <p:nvPr>
            <p:ph type="subTitle" idx="4"/>
          </p:nvPr>
        </p:nvSpPr>
        <p:spPr>
          <a:xfrm>
            <a:off x="6297150" y="2185660"/>
            <a:ext cx="21306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6" name="Google Shape;216;p20"/>
          <p:cNvSpPr txBox="1">
            <a:spLocks noGrp="1"/>
          </p:cNvSpPr>
          <p:nvPr>
            <p:ph type="subTitle" idx="5"/>
          </p:nvPr>
        </p:nvSpPr>
        <p:spPr>
          <a:xfrm>
            <a:off x="1097250" y="3200920"/>
            <a:ext cx="11949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7" name="Google Shape;217;p20"/>
          <p:cNvSpPr txBox="1">
            <a:spLocks noGrp="1"/>
          </p:cNvSpPr>
          <p:nvPr>
            <p:ph type="subTitle" idx="6"/>
          </p:nvPr>
        </p:nvSpPr>
        <p:spPr>
          <a:xfrm>
            <a:off x="716250" y="3888622"/>
            <a:ext cx="21306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8" name="Google Shape;218;p20"/>
          <p:cNvSpPr txBox="1">
            <a:spLocks noGrp="1"/>
          </p:cNvSpPr>
          <p:nvPr>
            <p:ph type="subTitle" idx="7"/>
          </p:nvPr>
        </p:nvSpPr>
        <p:spPr>
          <a:xfrm>
            <a:off x="6661463" y="3200920"/>
            <a:ext cx="15819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20"/>
          <p:cNvSpPr txBox="1">
            <a:spLocks noGrp="1"/>
          </p:cNvSpPr>
          <p:nvPr>
            <p:ph type="subTitle" idx="8"/>
          </p:nvPr>
        </p:nvSpPr>
        <p:spPr>
          <a:xfrm>
            <a:off x="6297150" y="3888622"/>
            <a:ext cx="21306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20"/>
          <p:cNvSpPr txBox="1">
            <a:spLocks noGrp="1"/>
          </p:cNvSpPr>
          <p:nvPr>
            <p:ph type="title" idx="9" hasCustomPrompt="1"/>
          </p:nvPr>
        </p:nvSpPr>
        <p:spPr>
          <a:xfrm>
            <a:off x="716250" y="1481479"/>
            <a:ext cx="466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1" name="Google Shape;221;p20"/>
          <p:cNvSpPr txBox="1">
            <a:spLocks noGrp="1"/>
          </p:cNvSpPr>
          <p:nvPr>
            <p:ph type="title" idx="13" hasCustomPrompt="1"/>
          </p:nvPr>
        </p:nvSpPr>
        <p:spPr>
          <a:xfrm>
            <a:off x="6297150" y="1481471"/>
            <a:ext cx="4653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2" name="Google Shape;222;p20"/>
          <p:cNvSpPr txBox="1">
            <a:spLocks noGrp="1"/>
          </p:cNvSpPr>
          <p:nvPr>
            <p:ph type="title" idx="14" hasCustomPrompt="1"/>
          </p:nvPr>
        </p:nvSpPr>
        <p:spPr>
          <a:xfrm>
            <a:off x="716250" y="3185876"/>
            <a:ext cx="466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3" name="Google Shape;223;p20"/>
          <p:cNvSpPr txBox="1">
            <a:spLocks noGrp="1"/>
          </p:cNvSpPr>
          <p:nvPr>
            <p:ph type="title" idx="15" hasCustomPrompt="1"/>
          </p:nvPr>
        </p:nvSpPr>
        <p:spPr>
          <a:xfrm>
            <a:off x="6297150" y="3185870"/>
            <a:ext cx="4653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4" name="Google Shape;224;p20"/>
          <p:cNvSpPr/>
          <p:nvPr/>
        </p:nvSpPr>
        <p:spPr>
          <a:xfrm>
            <a:off x="8204100" y="-100825"/>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8256275" y="617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589400" y="-70872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590275" y="15506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5158350" y="2031552"/>
            <a:ext cx="3269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58350" y="543200"/>
            <a:ext cx="3269400" cy="1508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rot="10800000">
            <a:off x="-367400" y="-29425"/>
            <a:ext cx="1834175" cy="1631050"/>
            <a:chOff x="3033525" y="2679425"/>
            <a:chExt cx="1834175" cy="1631050"/>
          </a:xfrm>
        </p:grpSpPr>
        <p:sp>
          <p:nvSpPr>
            <p:cNvPr id="29" name="Google Shape;29;p3"/>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ONE_COLUMN_TEXT_1_1_2">
    <p:spTree>
      <p:nvGrpSpPr>
        <p:cNvPr id="1" name="Shape 228"/>
        <p:cNvGrpSpPr/>
        <p:nvPr/>
      </p:nvGrpSpPr>
      <p:grpSpPr>
        <a:xfrm>
          <a:off x="0" y="0"/>
          <a:ext cx="0" cy="0"/>
          <a:chOff x="0" y="0"/>
          <a:chExt cx="0" cy="0"/>
        </a:xfrm>
      </p:grpSpPr>
      <p:sp>
        <p:nvSpPr>
          <p:cNvPr id="229" name="Google Shape;229;p21"/>
          <p:cNvSpPr txBox="1">
            <a:spLocks noGrp="1"/>
          </p:cNvSpPr>
          <p:nvPr>
            <p:ph type="title"/>
          </p:nvPr>
        </p:nvSpPr>
        <p:spPr>
          <a:xfrm>
            <a:off x="716262" y="539496"/>
            <a:ext cx="2784900" cy="202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230" name="Google Shape;230;p21"/>
          <p:cNvSpPr txBox="1">
            <a:spLocks noGrp="1"/>
          </p:cNvSpPr>
          <p:nvPr>
            <p:ph type="subTitle" idx="1"/>
          </p:nvPr>
        </p:nvSpPr>
        <p:spPr>
          <a:xfrm>
            <a:off x="716250" y="2266350"/>
            <a:ext cx="2055600" cy="113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231" name="Google Shape;231;p21"/>
          <p:cNvGrpSpPr/>
          <p:nvPr/>
        </p:nvGrpSpPr>
        <p:grpSpPr>
          <a:xfrm rot="1515244">
            <a:off x="3967553" y="2625257"/>
            <a:ext cx="2307987" cy="1676459"/>
            <a:chOff x="924375" y="1304575"/>
            <a:chExt cx="1642200" cy="1192850"/>
          </a:xfrm>
        </p:grpSpPr>
        <p:sp>
          <p:nvSpPr>
            <p:cNvPr id="232" name="Google Shape;232;p21"/>
            <p:cNvSpPr/>
            <p:nvPr/>
          </p:nvSpPr>
          <p:spPr>
            <a:xfrm>
              <a:off x="924375" y="1304575"/>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1"/>
          <p:cNvGrpSpPr/>
          <p:nvPr/>
        </p:nvGrpSpPr>
        <p:grpSpPr>
          <a:xfrm rot="-1846565">
            <a:off x="2740505" y="3353532"/>
            <a:ext cx="990530" cy="893677"/>
            <a:chOff x="5700725" y="2096750"/>
            <a:chExt cx="990500" cy="893650"/>
          </a:xfrm>
        </p:grpSpPr>
        <p:sp>
          <p:nvSpPr>
            <p:cNvPr id="235" name="Google Shape;235;p21"/>
            <p:cNvSpPr/>
            <p:nvPr/>
          </p:nvSpPr>
          <p:spPr>
            <a:xfrm>
              <a:off x="5700725" y="209675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ONE_COLUMN_TEXT_2_1">
    <p:spTree>
      <p:nvGrpSpPr>
        <p:cNvPr id="1" name="Shape 237"/>
        <p:cNvGrpSpPr/>
        <p:nvPr/>
      </p:nvGrpSpPr>
      <p:grpSpPr>
        <a:xfrm>
          <a:off x="0" y="0"/>
          <a:ext cx="0" cy="0"/>
          <a:chOff x="0" y="0"/>
          <a:chExt cx="0" cy="0"/>
        </a:xfrm>
      </p:grpSpPr>
      <p:sp>
        <p:nvSpPr>
          <p:cNvPr id="238" name="Google Shape;238;p22"/>
          <p:cNvSpPr txBox="1">
            <a:spLocks noGrp="1"/>
          </p:cNvSpPr>
          <p:nvPr>
            <p:ph type="title"/>
          </p:nvPr>
        </p:nvSpPr>
        <p:spPr>
          <a:xfrm>
            <a:off x="716050" y="539500"/>
            <a:ext cx="56811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239" name="Google Shape;239;p22"/>
          <p:cNvSpPr/>
          <p:nvPr/>
        </p:nvSpPr>
        <p:spPr>
          <a:xfrm rot="10800000">
            <a:off x="7632713" y="-54800"/>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rot="10800000">
            <a:off x="7713188" y="2131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116300" y="2161050"/>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208250" y="4396575"/>
            <a:ext cx="884350" cy="898525"/>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117175" y="4420450"/>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105675" y="4785425"/>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1">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716250" y="540608"/>
            <a:ext cx="38712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47" name="Google Shape;247;p23"/>
          <p:cNvSpPr/>
          <p:nvPr/>
        </p:nvSpPr>
        <p:spPr>
          <a:xfrm rot="1217872" flipH="1">
            <a:off x="8321229" y="-28425"/>
            <a:ext cx="1493672" cy="754898"/>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rot="1217948" flipH="1">
            <a:off x="7082284" y="-477709"/>
            <a:ext cx="1422297" cy="742898"/>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rot="1217948" flipH="1">
            <a:off x="7839205" y="100054"/>
            <a:ext cx="2105396" cy="1064062"/>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rot="1217948" flipH="1">
            <a:off x="7869547" y="-199119"/>
            <a:ext cx="543519" cy="413876"/>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CUSTOM_1_3">
    <p:bg>
      <p:bgPr>
        <a:solidFill>
          <a:schemeClr val="lt1"/>
        </a:solidFill>
        <a:effectLst/>
      </p:bgPr>
    </p:bg>
    <p:spTree>
      <p:nvGrpSpPr>
        <p:cNvPr id="1" name="Shape 251"/>
        <p:cNvGrpSpPr/>
        <p:nvPr/>
      </p:nvGrpSpPr>
      <p:grpSpPr>
        <a:xfrm>
          <a:off x="0" y="0"/>
          <a:ext cx="0" cy="0"/>
          <a:chOff x="0" y="0"/>
          <a:chExt cx="0" cy="0"/>
        </a:xfrm>
      </p:grpSpPr>
      <p:sp>
        <p:nvSpPr>
          <p:cNvPr id="252" name="Google Shape;252;p24"/>
          <p:cNvSpPr txBox="1">
            <a:spLocks noGrp="1"/>
          </p:cNvSpPr>
          <p:nvPr>
            <p:ph type="title"/>
          </p:nvPr>
        </p:nvSpPr>
        <p:spPr>
          <a:xfrm>
            <a:off x="716250" y="540865"/>
            <a:ext cx="38712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
  <p:cSld name="CUSTOM_1_2">
    <p:spTree>
      <p:nvGrpSpPr>
        <p:cNvPr id="1" name="Shape 253"/>
        <p:cNvGrpSpPr/>
        <p:nvPr/>
      </p:nvGrpSpPr>
      <p:grpSpPr>
        <a:xfrm>
          <a:off x="0" y="0"/>
          <a:ext cx="0" cy="0"/>
          <a:chOff x="0" y="0"/>
          <a:chExt cx="0" cy="0"/>
        </a:xfrm>
      </p:grpSpPr>
      <p:sp>
        <p:nvSpPr>
          <p:cNvPr id="254" name="Google Shape;254;p25"/>
          <p:cNvSpPr txBox="1">
            <a:spLocks noGrp="1"/>
          </p:cNvSpPr>
          <p:nvPr>
            <p:ph type="title"/>
          </p:nvPr>
        </p:nvSpPr>
        <p:spPr>
          <a:xfrm>
            <a:off x="716250" y="540608"/>
            <a:ext cx="38712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55" name="Google Shape;255;p25"/>
          <p:cNvSpPr txBox="1">
            <a:spLocks noGrp="1"/>
          </p:cNvSpPr>
          <p:nvPr>
            <p:ph type="subTitle" idx="1"/>
          </p:nvPr>
        </p:nvSpPr>
        <p:spPr>
          <a:xfrm>
            <a:off x="716250" y="3645145"/>
            <a:ext cx="2142000" cy="67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6" name="Google Shape;256;p25"/>
          <p:cNvSpPr txBox="1">
            <a:spLocks noGrp="1"/>
          </p:cNvSpPr>
          <p:nvPr>
            <p:ph type="subTitle" idx="2"/>
          </p:nvPr>
        </p:nvSpPr>
        <p:spPr>
          <a:xfrm>
            <a:off x="3371300" y="3645145"/>
            <a:ext cx="2142000" cy="6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5"/>
          <p:cNvSpPr txBox="1">
            <a:spLocks noGrp="1"/>
          </p:cNvSpPr>
          <p:nvPr>
            <p:ph type="subTitle" idx="3"/>
          </p:nvPr>
        </p:nvSpPr>
        <p:spPr>
          <a:xfrm>
            <a:off x="6026350" y="3645145"/>
            <a:ext cx="2142000" cy="6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8" name="Google Shape;258;p25"/>
          <p:cNvSpPr txBox="1">
            <a:spLocks noGrp="1"/>
          </p:cNvSpPr>
          <p:nvPr>
            <p:ph type="subTitle" idx="4"/>
          </p:nvPr>
        </p:nvSpPr>
        <p:spPr>
          <a:xfrm>
            <a:off x="716250" y="3230200"/>
            <a:ext cx="2142000" cy="3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a:endParaRPr/>
          </a:p>
        </p:txBody>
      </p:sp>
      <p:sp>
        <p:nvSpPr>
          <p:cNvPr id="259" name="Google Shape;259;p25"/>
          <p:cNvSpPr txBox="1">
            <a:spLocks noGrp="1"/>
          </p:cNvSpPr>
          <p:nvPr>
            <p:ph type="subTitle" idx="5"/>
          </p:nvPr>
        </p:nvSpPr>
        <p:spPr>
          <a:xfrm>
            <a:off x="3371300" y="3230200"/>
            <a:ext cx="2142000" cy="3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a:endParaRPr/>
          </a:p>
        </p:txBody>
      </p:sp>
      <p:sp>
        <p:nvSpPr>
          <p:cNvPr id="260" name="Google Shape;260;p25"/>
          <p:cNvSpPr txBox="1">
            <a:spLocks noGrp="1"/>
          </p:cNvSpPr>
          <p:nvPr>
            <p:ph type="subTitle" idx="6"/>
          </p:nvPr>
        </p:nvSpPr>
        <p:spPr>
          <a:xfrm>
            <a:off x="6026350" y="3230200"/>
            <a:ext cx="2142000" cy="3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a:endParaRPr/>
          </a:p>
        </p:txBody>
      </p:sp>
      <p:sp>
        <p:nvSpPr>
          <p:cNvPr id="261" name="Google Shape;261;p25"/>
          <p:cNvSpPr/>
          <p:nvPr/>
        </p:nvSpPr>
        <p:spPr>
          <a:xfrm>
            <a:off x="8084325" y="-99500"/>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5"/>
          <p:cNvSpPr/>
          <p:nvPr/>
        </p:nvSpPr>
        <p:spPr>
          <a:xfrm>
            <a:off x="9291450" y="-99500"/>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7002050" y="-366050"/>
            <a:ext cx="1713000" cy="104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rot="-5400000">
            <a:off x="-408050" y="4272363"/>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5"/>
          <p:cNvSpPr/>
          <p:nvPr/>
        </p:nvSpPr>
        <p:spPr>
          <a:xfrm rot="-5400000">
            <a:off x="-84650" y="3849913"/>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5"/>
          <p:cNvSpPr/>
          <p:nvPr/>
        </p:nvSpPr>
        <p:spPr>
          <a:xfrm rot="-1945347" flipH="1">
            <a:off x="-1394767" y="1479549"/>
            <a:ext cx="2235921" cy="1624113"/>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p:nvPr/>
        </p:nvSpPr>
        <p:spPr>
          <a:xfrm rot="-1945347" flipH="1">
            <a:off x="-280137" y="1356314"/>
            <a:ext cx="747758" cy="1011454"/>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5"/>
          <p:cNvSpPr/>
          <p:nvPr/>
        </p:nvSpPr>
        <p:spPr>
          <a:xfrm rot="3323966" flipH="1">
            <a:off x="730668" y="2021042"/>
            <a:ext cx="540405" cy="511426"/>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rot="3323966" flipH="1">
            <a:off x="612024" y="2001574"/>
            <a:ext cx="432745" cy="458257"/>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5"/>
          <p:cNvGrpSpPr/>
          <p:nvPr/>
        </p:nvGrpSpPr>
        <p:grpSpPr>
          <a:xfrm rot="752930">
            <a:off x="1670264" y="2215328"/>
            <a:ext cx="614527" cy="554439"/>
            <a:chOff x="5700725" y="2096750"/>
            <a:chExt cx="990500" cy="893650"/>
          </a:xfrm>
        </p:grpSpPr>
        <p:sp>
          <p:nvSpPr>
            <p:cNvPr id="271" name="Google Shape;271;p25"/>
            <p:cNvSpPr/>
            <p:nvPr/>
          </p:nvSpPr>
          <p:spPr>
            <a:xfrm>
              <a:off x="5700725" y="209675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5"/>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6">
  <p:cSld name="CUSTOM_1_1">
    <p:spTree>
      <p:nvGrpSpPr>
        <p:cNvPr id="1" name="Shape 273"/>
        <p:cNvGrpSpPr/>
        <p:nvPr/>
      </p:nvGrpSpPr>
      <p:grpSpPr>
        <a:xfrm>
          <a:off x="0" y="0"/>
          <a:ext cx="0" cy="0"/>
          <a:chOff x="0" y="0"/>
          <a:chExt cx="0" cy="0"/>
        </a:xfrm>
      </p:grpSpPr>
      <p:sp>
        <p:nvSpPr>
          <p:cNvPr id="274" name="Google Shape;274;p26"/>
          <p:cNvSpPr txBox="1">
            <a:spLocks noGrp="1"/>
          </p:cNvSpPr>
          <p:nvPr>
            <p:ph type="title"/>
          </p:nvPr>
        </p:nvSpPr>
        <p:spPr>
          <a:xfrm>
            <a:off x="716250" y="540808"/>
            <a:ext cx="38559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75" name="Google Shape;275;p26"/>
          <p:cNvSpPr/>
          <p:nvPr/>
        </p:nvSpPr>
        <p:spPr>
          <a:xfrm>
            <a:off x="8278407" y="4764865"/>
            <a:ext cx="601847" cy="368913"/>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8079017" y="3422562"/>
            <a:ext cx="1064999" cy="1720961"/>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7638524" y="3129627"/>
            <a:ext cx="1003377" cy="915902"/>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8132490" y="3474241"/>
            <a:ext cx="521187" cy="549270"/>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7516651" y="-112525"/>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7602801" y="-20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494450" y="4515775"/>
            <a:ext cx="2184915" cy="668452"/>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941929" y="4559109"/>
            <a:ext cx="665151" cy="423636"/>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6"/>
          <p:cNvGrpSpPr/>
          <p:nvPr/>
        </p:nvGrpSpPr>
        <p:grpSpPr>
          <a:xfrm rot="-2700000">
            <a:off x="6821202" y="1159923"/>
            <a:ext cx="894966" cy="644919"/>
            <a:chOff x="1224745" y="2688978"/>
            <a:chExt cx="894975" cy="644925"/>
          </a:xfrm>
        </p:grpSpPr>
        <p:sp>
          <p:nvSpPr>
            <p:cNvPr id="284" name="Google Shape;284;p26"/>
            <p:cNvSpPr/>
            <p:nvPr/>
          </p:nvSpPr>
          <p:spPr>
            <a:xfrm>
              <a:off x="1224745" y="2688978"/>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1716445" y="2738203"/>
              <a:ext cx="403275" cy="571300"/>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CUSTOM_1_1_3">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716250" y="543200"/>
            <a:ext cx="47202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88" name="Google Shape;288;p27"/>
          <p:cNvSpPr txBox="1">
            <a:spLocks noGrp="1"/>
          </p:cNvSpPr>
          <p:nvPr>
            <p:ph type="title" idx="2" hasCustomPrompt="1"/>
          </p:nvPr>
        </p:nvSpPr>
        <p:spPr>
          <a:xfrm>
            <a:off x="716252" y="1272795"/>
            <a:ext cx="1773000" cy="748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500"/>
              <a:buNone/>
              <a:defRPr sz="24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289" name="Google Shape;289;p27"/>
          <p:cNvSpPr txBox="1">
            <a:spLocks noGrp="1"/>
          </p:cNvSpPr>
          <p:nvPr>
            <p:ph type="subTitle" idx="1"/>
          </p:nvPr>
        </p:nvSpPr>
        <p:spPr>
          <a:xfrm>
            <a:off x="716252" y="2129226"/>
            <a:ext cx="1773900" cy="614100"/>
          </a:xfrm>
          <a:prstGeom prst="rect">
            <a:avLst/>
          </a:prstGeom>
        </p:spPr>
        <p:txBody>
          <a:bodyPr spcFirstLastPara="1" wrap="square" lIns="91425" tIns="91425" rIns="91425" bIns="91425" anchor="b" anchorCtr="0">
            <a:noAutofit/>
          </a:bodyPr>
          <a:lstStyle>
            <a:lvl1pPr lvl="0" algn="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90" name="Google Shape;290;p27"/>
          <p:cNvSpPr txBox="1">
            <a:spLocks noGrp="1"/>
          </p:cNvSpPr>
          <p:nvPr>
            <p:ph type="title" idx="3" hasCustomPrompt="1"/>
          </p:nvPr>
        </p:nvSpPr>
        <p:spPr>
          <a:xfrm>
            <a:off x="6649003" y="1272795"/>
            <a:ext cx="1773000" cy="748500"/>
          </a:xfrm>
          <a:prstGeom prst="rect">
            <a:avLst/>
          </a:prstGeom>
        </p:spPr>
        <p:txBody>
          <a:bodyPr spcFirstLastPara="1" wrap="square" lIns="91425" tIns="91425" rIns="91425" bIns="91425" anchor="ctr" anchorCtr="0">
            <a:noAutofit/>
          </a:bodyPr>
          <a:lstStyle>
            <a:lvl1pPr lvl="0" rtl="0">
              <a:spcBef>
                <a:spcPts val="0"/>
              </a:spcBef>
              <a:spcAft>
                <a:spcPts val="0"/>
              </a:spcAft>
              <a:buSzPts val="6500"/>
              <a:buNone/>
              <a:defRPr sz="24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291" name="Google Shape;291;p27"/>
          <p:cNvSpPr txBox="1">
            <a:spLocks noGrp="1"/>
          </p:cNvSpPr>
          <p:nvPr>
            <p:ph type="subTitle" idx="4"/>
          </p:nvPr>
        </p:nvSpPr>
        <p:spPr>
          <a:xfrm>
            <a:off x="6648103" y="2129226"/>
            <a:ext cx="1773900" cy="61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2" name="Google Shape;292;p27"/>
          <p:cNvSpPr txBox="1">
            <a:spLocks noGrp="1"/>
          </p:cNvSpPr>
          <p:nvPr>
            <p:ph type="title" idx="5" hasCustomPrompt="1"/>
          </p:nvPr>
        </p:nvSpPr>
        <p:spPr>
          <a:xfrm>
            <a:off x="716252" y="3137320"/>
            <a:ext cx="1773000" cy="748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500"/>
              <a:buNone/>
              <a:defRPr sz="24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293" name="Google Shape;293;p27"/>
          <p:cNvSpPr txBox="1">
            <a:spLocks noGrp="1"/>
          </p:cNvSpPr>
          <p:nvPr>
            <p:ph type="subTitle" idx="6"/>
          </p:nvPr>
        </p:nvSpPr>
        <p:spPr>
          <a:xfrm>
            <a:off x="716252" y="3993751"/>
            <a:ext cx="1773900" cy="61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4" name="Google Shape;294;p27"/>
          <p:cNvSpPr txBox="1">
            <a:spLocks noGrp="1"/>
          </p:cNvSpPr>
          <p:nvPr>
            <p:ph type="title" idx="7" hasCustomPrompt="1"/>
          </p:nvPr>
        </p:nvSpPr>
        <p:spPr>
          <a:xfrm>
            <a:off x="6649003" y="3137320"/>
            <a:ext cx="1773000" cy="748500"/>
          </a:xfrm>
          <a:prstGeom prst="rect">
            <a:avLst/>
          </a:prstGeom>
        </p:spPr>
        <p:txBody>
          <a:bodyPr spcFirstLastPara="1" wrap="square" lIns="91425" tIns="91425" rIns="91425" bIns="91425" anchor="ctr" anchorCtr="0">
            <a:noAutofit/>
          </a:bodyPr>
          <a:lstStyle>
            <a:lvl1pPr lvl="0" rtl="0">
              <a:spcBef>
                <a:spcPts val="0"/>
              </a:spcBef>
              <a:spcAft>
                <a:spcPts val="0"/>
              </a:spcAft>
              <a:buSzPts val="6500"/>
              <a:buNone/>
              <a:defRPr sz="24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295" name="Google Shape;295;p27"/>
          <p:cNvSpPr txBox="1">
            <a:spLocks noGrp="1"/>
          </p:cNvSpPr>
          <p:nvPr>
            <p:ph type="subTitle" idx="8"/>
          </p:nvPr>
        </p:nvSpPr>
        <p:spPr>
          <a:xfrm>
            <a:off x="6648103" y="3993751"/>
            <a:ext cx="1773900" cy="61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96" name="Google Shape;296;p27"/>
          <p:cNvGrpSpPr/>
          <p:nvPr/>
        </p:nvGrpSpPr>
        <p:grpSpPr>
          <a:xfrm rot="-5400000">
            <a:off x="7797199" y="-549076"/>
            <a:ext cx="1175456" cy="1743807"/>
            <a:chOff x="3639300" y="1362050"/>
            <a:chExt cx="1228400" cy="1822350"/>
          </a:xfrm>
        </p:grpSpPr>
        <p:sp>
          <p:nvSpPr>
            <p:cNvPr id="297" name="Google Shape;297;p27"/>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3749850" y="1362050"/>
              <a:ext cx="1117850" cy="1586525"/>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3639300" y="1616750"/>
              <a:ext cx="688050" cy="537700"/>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3841825" y="1770625"/>
              <a:ext cx="550975" cy="481800"/>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7"/>
          <p:cNvSpPr/>
          <p:nvPr/>
        </p:nvSpPr>
        <p:spPr>
          <a:xfrm>
            <a:off x="0" y="4600300"/>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1172625" y="46356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1">
  <p:cSld name="CUSTOM_1_1_2">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3453003" y="3905900"/>
            <a:ext cx="47520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05" name="Google Shape;305;p28"/>
          <p:cNvSpPr txBox="1">
            <a:spLocks noGrp="1"/>
          </p:cNvSpPr>
          <p:nvPr>
            <p:ph type="title" idx="2" hasCustomPrompt="1"/>
          </p:nvPr>
        </p:nvSpPr>
        <p:spPr>
          <a:xfrm>
            <a:off x="716250" y="543200"/>
            <a:ext cx="2959500" cy="1512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6" name="Google Shape;306;p28"/>
          <p:cNvSpPr/>
          <p:nvPr/>
        </p:nvSpPr>
        <p:spPr>
          <a:xfrm flipH="1">
            <a:off x="5782" y="4440953"/>
            <a:ext cx="778410" cy="545373"/>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flipH="1">
            <a:off x="48" y="3018125"/>
            <a:ext cx="1207278" cy="1713447"/>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flipH="1">
            <a:off x="583631" y="3293213"/>
            <a:ext cx="743094" cy="580716"/>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flipH="1">
            <a:off x="512936" y="3459406"/>
            <a:ext cx="595053" cy="520344"/>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8199150" y="-15842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7044200" y="-51428"/>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8251325" y="-5142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6359726">
            <a:off x="6196703" y="-628312"/>
            <a:ext cx="1197772" cy="1829997"/>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rot="-6359726">
            <a:off x="6479876" y="369269"/>
            <a:ext cx="482067" cy="65019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716259" y="543200"/>
            <a:ext cx="36270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17" name="Google Shape;317;p29"/>
          <p:cNvSpPr txBox="1">
            <a:spLocks noGrp="1"/>
          </p:cNvSpPr>
          <p:nvPr>
            <p:ph type="subTitle" idx="1"/>
          </p:nvPr>
        </p:nvSpPr>
        <p:spPr>
          <a:xfrm>
            <a:off x="6370125" y="1000592"/>
            <a:ext cx="20214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29"/>
          <p:cNvSpPr txBox="1">
            <a:spLocks noGrp="1"/>
          </p:cNvSpPr>
          <p:nvPr>
            <p:ph type="subTitle" idx="2"/>
          </p:nvPr>
        </p:nvSpPr>
        <p:spPr>
          <a:xfrm>
            <a:off x="6370125" y="1413155"/>
            <a:ext cx="20214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29"/>
          <p:cNvSpPr txBox="1">
            <a:spLocks noGrp="1"/>
          </p:cNvSpPr>
          <p:nvPr>
            <p:ph type="subTitle" idx="3"/>
          </p:nvPr>
        </p:nvSpPr>
        <p:spPr>
          <a:xfrm>
            <a:off x="6370125" y="2242293"/>
            <a:ext cx="202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29"/>
          <p:cNvSpPr txBox="1">
            <a:spLocks noGrp="1"/>
          </p:cNvSpPr>
          <p:nvPr>
            <p:ph type="subTitle" idx="4"/>
          </p:nvPr>
        </p:nvSpPr>
        <p:spPr>
          <a:xfrm>
            <a:off x="6370125" y="2657325"/>
            <a:ext cx="2020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1" name="Google Shape;321;p29"/>
          <p:cNvSpPr txBox="1">
            <a:spLocks noGrp="1"/>
          </p:cNvSpPr>
          <p:nvPr>
            <p:ph type="subTitle" idx="5"/>
          </p:nvPr>
        </p:nvSpPr>
        <p:spPr>
          <a:xfrm>
            <a:off x="6370125" y="3483999"/>
            <a:ext cx="202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29"/>
          <p:cNvSpPr txBox="1">
            <a:spLocks noGrp="1"/>
          </p:cNvSpPr>
          <p:nvPr>
            <p:ph type="subTitle" idx="6"/>
          </p:nvPr>
        </p:nvSpPr>
        <p:spPr>
          <a:xfrm>
            <a:off x="6370125" y="3899026"/>
            <a:ext cx="2020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3" name="Google Shape;323;p29"/>
          <p:cNvSpPr/>
          <p:nvPr/>
        </p:nvSpPr>
        <p:spPr>
          <a:xfrm>
            <a:off x="8012042" y="-55570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6974981" y="-616581"/>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7599487" y="-549345"/>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7939165" y="-62930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6979923" y="-901807"/>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7044318" y="107326"/>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29"/>
          <p:cNvGrpSpPr/>
          <p:nvPr/>
        </p:nvGrpSpPr>
        <p:grpSpPr>
          <a:xfrm rot="-8253681">
            <a:off x="7158920" y="53553"/>
            <a:ext cx="753500" cy="635675"/>
            <a:chOff x="3639300" y="1616750"/>
            <a:chExt cx="753500" cy="635675"/>
          </a:xfrm>
        </p:grpSpPr>
        <p:sp>
          <p:nvSpPr>
            <p:cNvPr id="330" name="Google Shape;330;p29"/>
            <p:cNvSpPr/>
            <p:nvPr/>
          </p:nvSpPr>
          <p:spPr>
            <a:xfrm>
              <a:off x="3639300" y="1616750"/>
              <a:ext cx="688050" cy="537700"/>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3841825" y="1770625"/>
              <a:ext cx="550975" cy="481800"/>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9"/>
          <p:cNvGrpSpPr/>
          <p:nvPr/>
        </p:nvGrpSpPr>
        <p:grpSpPr>
          <a:xfrm rot="5400000">
            <a:off x="136560" y="4274347"/>
            <a:ext cx="808790" cy="1081915"/>
            <a:chOff x="5700725" y="2096750"/>
            <a:chExt cx="1468925" cy="1964975"/>
          </a:xfrm>
        </p:grpSpPr>
        <p:sp>
          <p:nvSpPr>
            <p:cNvPr id="333" name="Google Shape;333;p29"/>
            <p:cNvSpPr/>
            <p:nvPr/>
          </p:nvSpPr>
          <p:spPr>
            <a:xfrm>
              <a:off x="6325075" y="369230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6130525" y="238257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700725" y="209675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2">
  <p:cSld name="CUSTOM_2_2">
    <p:spTree>
      <p:nvGrpSpPr>
        <p:cNvPr id="1" name="Shape 337"/>
        <p:cNvGrpSpPr/>
        <p:nvPr/>
      </p:nvGrpSpPr>
      <p:grpSpPr>
        <a:xfrm>
          <a:off x="0" y="0"/>
          <a:ext cx="0" cy="0"/>
          <a:chOff x="0" y="0"/>
          <a:chExt cx="0" cy="0"/>
        </a:xfrm>
      </p:grpSpPr>
      <p:sp>
        <p:nvSpPr>
          <p:cNvPr id="338" name="Google Shape;338;p30"/>
          <p:cNvSpPr txBox="1">
            <a:spLocks noGrp="1"/>
          </p:cNvSpPr>
          <p:nvPr>
            <p:ph type="title"/>
          </p:nvPr>
        </p:nvSpPr>
        <p:spPr>
          <a:xfrm>
            <a:off x="716250" y="540618"/>
            <a:ext cx="5351700" cy="67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39" name="Google Shape;339;p30"/>
          <p:cNvSpPr txBox="1">
            <a:spLocks noGrp="1"/>
          </p:cNvSpPr>
          <p:nvPr>
            <p:ph type="subTitle" idx="1"/>
          </p:nvPr>
        </p:nvSpPr>
        <p:spPr>
          <a:xfrm>
            <a:off x="1387275" y="1661063"/>
            <a:ext cx="1115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0" name="Google Shape;340;p30"/>
          <p:cNvSpPr txBox="1">
            <a:spLocks noGrp="1"/>
          </p:cNvSpPr>
          <p:nvPr>
            <p:ph type="subTitle" idx="2"/>
          </p:nvPr>
        </p:nvSpPr>
        <p:spPr>
          <a:xfrm>
            <a:off x="2420050" y="1661063"/>
            <a:ext cx="2999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1" name="Google Shape;341;p30"/>
          <p:cNvSpPr txBox="1">
            <a:spLocks noGrp="1"/>
          </p:cNvSpPr>
          <p:nvPr>
            <p:ph type="subTitle" idx="3"/>
          </p:nvPr>
        </p:nvSpPr>
        <p:spPr>
          <a:xfrm>
            <a:off x="1386319" y="2706231"/>
            <a:ext cx="1116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2" name="Google Shape;342;p30"/>
          <p:cNvSpPr txBox="1">
            <a:spLocks noGrp="1"/>
          </p:cNvSpPr>
          <p:nvPr>
            <p:ph type="subTitle" idx="4"/>
          </p:nvPr>
        </p:nvSpPr>
        <p:spPr>
          <a:xfrm>
            <a:off x="2420044" y="2706231"/>
            <a:ext cx="2999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3" name="Google Shape;343;p30"/>
          <p:cNvSpPr txBox="1">
            <a:spLocks noGrp="1"/>
          </p:cNvSpPr>
          <p:nvPr>
            <p:ph type="subTitle" idx="5"/>
          </p:nvPr>
        </p:nvSpPr>
        <p:spPr>
          <a:xfrm>
            <a:off x="1386319" y="3751400"/>
            <a:ext cx="11169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4" name="Google Shape;344;p30"/>
          <p:cNvSpPr txBox="1">
            <a:spLocks noGrp="1"/>
          </p:cNvSpPr>
          <p:nvPr>
            <p:ph type="subTitle" idx="6"/>
          </p:nvPr>
        </p:nvSpPr>
        <p:spPr>
          <a:xfrm>
            <a:off x="2420045" y="3751400"/>
            <a:ext cx="29994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5" name="Google Shape;345;p30"/>
          <p:cNvSpPr/>
          <p:nvPr/>
        </p:nvSpPr>
        <p:spPr>
          <a:xfrm flipH="1">
            <a:off x="-171484" y="4744993"/>
            <a:ext cx="1110826" cy="440712"/>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flipH="1">
            <a:off x="-115297" y="4747053"/>
            <a:ext cx="410235" cy="251461"/>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flipH="1">
            <a:off x="-295075" y="3832037"/>
            <a:ext cx="725933" cy="1173054"/>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flipH="1">
            <a:off x="47202" y="3632350"/>
            <a:ext cx="683929" cy="624304"/>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flipH="1">
            <a:off x="39151" y="3867265"/>
            <a:ext cx="355256" cy="374397"/>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16250" y="543200"/>
            <a:ext cx="73602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4"/>
          <p:cNvSpPr txBox="1">
            <a:spLocks noGrp="1"/>
          </p:cNvSpPr>
          <p:nvPr>
            <p:ph type="subTitle" idx="1"/>
          </p:nvPr>
        </p:nvSpPr>
        <p:spPr>
          <a:xfrm>
            <a:off x="716250" y="1304825"/>
            <a:ext cx="7711500" cy="329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212121"/>
              </a:buClr>
              <a:buSzPts val="1200"/>
              <a:buFont typeface="Montserrat Medium"/>
              <a:buAutoNum type="arabicPeriod"/>
              <a:defRPr sz="1200"/>
            </a:lvl1pPr>
            <a:lvl2pPr lvl="1">
              <a:spcBef>
                <a:spcPts val="1600"/>
              </a:spcBef>
              <a:spcAft>
                <a:spcPts val="0"/>
              </a:spcAft>
              <a:buClr>
                <a:srgbClr val="212121"/>
              </a:buClr>
              <a:buSzPts val="1200"/>
              <a:buFont typeface="Montserrat Medium"/>
              <a:buAutoNum type="alphaLcPeriod"/>
              <a:defRPr/>
            </a:lvl2pPr>
            <a:lvl3pPr lvl="2">
              <a:spcBef>
                <a:spcPts val="1600"/>
              </a:spcBef>
              <a:spcAft>
                <a:spcPts val="0"/>
              </a:spcAft>
              <a:buClr>
                <a:srgbClr val="212121"/>
              </a:buClr>
              <a:buSzPts val="1200"/>
              <a:buFont typeface="Montserrat Medium"/>
              <a:buAutoNum type="romanLcPeriod"/>
              <a:defRPr/>
            </a:lvl3pPr>
            <a:lvl4pPr lvl="3">
              <a:spcBef>
                <a:spcPts val="1600"/>
              </a:spcBef>
              <a:spcAft>
                <a:spcPts val="0"/>
              </a:spcAft>
              <a:buClr>
                <a:srgbClr val="212121"/>
              </a:buClr>
              <a:buSzPts val="1200"/>
              <a:buFont typeface="Montserrat Medium"/>
              <a:buAutoNum type="arabicPeriod"/>
              <a:defRPr/>
            </a:lvl4pPr>
            <a:lvl5pPr lvl="4">
              <a:spcBef>
                <a:spcPts val="1600"/>
              </a:spcBef>
              <a:spcAft>
                <a:spcPts val="0"/>
              </a:spcAft>
              <a:buClr>
                <a:srgbClr val="212121"/>
              </a:buClr>
              <a:buSzPts val="1200"/>
              <a:buFont typeface="Montserrat Medium"/>
              <a:buAutoNum type="alphaLcPeriod"/>
              <a:defRPr/>
            </a:lvl5pPr>
            <a:lvl6pPr lvl="5">
              <a:spcBef>
                <a:spcPts val="1600"/>
              </a:spcBef>
              <a:spcAft>
                <a:spcPts val="0"/>
              </a:spcAft>
              <a:buClr>
                <a:srgbClr val="212121"/>
              </a:buClr>
              <a:buSzPts val="1200"/>
              <a:buFont typeface="Montserrat Medium"/>
              <a:buAutoNum type="romanLcPeriod"/>
              <a:defRPr/>
            </a:lvl6pPr>
            <a:lvl7pPr lvl="6">
              <a:spcBef>
                <a:spcPts val="1600"/>
              </a:spcBef>
              <a:spcAft>
                <a:spcPts val="0"/>
              </a:spcAft>
              <a:buClr>
                <a:srgbClr val="212121"/>
              </a:buClr>
              <a:buSzPts val="1200"/>
              <a:buFont typeface="Montserrat Medium"/>
              <a:buAutoNum type="arabicPeriod"/>
              <a:defRPr/>
            </a:lvl7pPr>
            <a:lvl8pPr lvl="7">
              <a:spcBef>
                <a:spcPts val="1600"/>
              </a:spcBef>
              <a:spcAft>
                <a:spcPts val="0"/>
              </a:spcAft>
              <a:buClr>
                <a:srgbClr val="212121"/>
              </a:buClr>
              <a:buSzPts val="1200"/>
              <a:buFont typeface="Montserrat Medium"/>
              <a:buAutoNum type="alphaLcPeriod"/>
              <a:defRPr/>
            </a:lvl8pPr>
            <a:lvl9pPr lvl="8">
              <a:spcBef>
                <a:spcPts val="1600"/>
              </a:spcBef>
              <a:spcAft>
                <a:spcPts val="1600"/>
              </a:spcAft>
              <a:buClr>
                <a:srgbClr val="212121"/>
              </a:buClr>
              <a:buSzPts val="1200"/>
              <a:buFont typeface="Montserrat Medium"/>
              <a:buAutoNum type="romanLcPeriod"/>
              <a:defRPr/>
            </a:lvl9pPr>
          </a:lstStyle>
          <a:p>
            <a:endParaRPr/>
          </a:p>
        </p:txBody>
      </p:sp>
      <p:sp>
        <p:nvSpPr>
          <p:cNvPr id="35" name="Google Shape;35;p4"/>
          <p:cNvSpPr/>
          <p:nvPr/>
        </p:nvSpPr>
        <p:spPr>
          <a:xfrm rot="5400000">
            <a:off x="8019700" y="353513"/>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5400000">
            <a:off x="8804375" y="123723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ullet list">
  <p:cSld name="CUSTOM_2_2_2">
    <p:spTree>
      <p:nvGrpSpPr>
        <p:cNvPr id="1" name="Shape 350"/>
        <p:cNvGrpSpPr/>
        <p:nvPr/>
      </p:nvGrpSpPr>
      <p:grpSpPr>
        <a:xfrm>
          <a:off x="0" y="0"/>
          <a:ext cx="0" cy="0"/>
          <a:chOff x="0" y="0"/>
          <a:chExt cx="0" cy="0"/>
        </a:xfrm>
      </p:grpSpPr>
      <p:sp>
        <p:nvSpPr>
          <p:cNvPr id="351" name="Google Shape;351;p31"/>
          <p:cNvSpPr txBox="1">
            <a:spLocks noGrp="1"/>
          </p:cNvSpPr>
          <p:nvPr>
            <p:ph type="title"/>
          </p:nvPr>
        </p:nvSpPr>
        <p:spPr>
          <a:xfrm>
            <a:off x="716250" y="540875"/>
            <a:ext cx="3738000" cy="11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52" name="Google Shape;352;p31"/>
          <p:cNvSpPr txBox="1">
            <a:spLocks noGrp="1"/>
          </p:cNvSpPr>
          <p:nvPr>
            <p:ph type="subTitle" idx="1"/>
          </p:nvPr>
        </p:nvSpPr>
        <p:spPr>
          <a:xfrm>
            <a:off x="5148200" y="1371600"/>
            <a:ext cx="3279600" cy="30861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53" name="Google Shape;353;p31"/>
          <p:cNvSpPr/>
          <p:nvPr/>
        </p:nvSpPr>
        <p:spPr>
          <a:xfrm rot="10800000" flipH="1">
            <a:off x="7602801" y="448800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1"/>
          <p:cNvGrpSpPr/>
          <p:nvPr/>
        </p:nvGrpSpPr>
        <p:grpSpPr>
          <a:xfrm rot="-5400000" flipH="1">
            <a:off x="5372413" y="-356913"/>
            <a:ext cx="884350" cy="898525"/>
            <a:chOff x="2714650" y="3639413"/>
            <a:chExt cx="884350" cy="898525"/>
          </a:xfrm>
        </p:grpSpPr>
        <p:sp>
          <p:nvSpPr>
            <p:cNvPr id="355" name="Google Shape;355;p31"/>
            <p:cNvSpPr/>
            <p:nvPr/>
          </p:nvSpPr>
          <p:spPr>
            <a:xfrm>
              <a:off x="2714650" y="3639413"/>
              <a:ext cx="884350" cy="898525"/>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2806962" y="366452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3022387" y="4028263"/>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31"/>
          <p:cNvGrpSpPr/>
          <p:nvPr/>
        </p:nvGrpSpPr>
        <p:grpSpPr>
          <a:xfrm flipH="1">
            <a:off x="6260144" y="-165852"/>
            <a:ext cx="2883746" cy="1151043"/>
            <a:chOff x="5113525" y="1300068"/>
            <a:chExt cx="2164000" cy="863757"/>
          </a:xfrm>
        </p:grpSpPr>
        <p:sp>
          <p:nvSpPr>
            <p:cNvPr id="359" name="Google Shape;359;p31"/>
            <p:cNvSpPr/>
            <p:nvPr/>
          </p:nvSpPr>
          <p:spPr>
            <a:xfrm>
              <a:off x="6268475" y="130006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113525" y="1408925"/>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6320650" y="140892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1"/>
          <p:cNvGrpSpPr/>
          <p:nvPr/>
        </p:nvGrpSpPr>
        <p:grpSpPr>
          <a:xfrm>
            <a:off x="7" y="3016426"/>
            <a:ext cx="973739" cy="2127079"/>
            <a:chOff x="2810675" y="1400175"/>
            <a:chExt cx="1201850" cy="2625375"/>
          </a:xfrm>
        </p:grpSpPr>
        <p:sp>
          <p:nvSpPr>
            <p:cNvPr id="363" name="Google Shape;363;p31"/>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1"/>
          <p:cNvSpPr/>
          <p:nvPr/>
        </p:nvSpPr>
        <p:spPr>
          <a:xfrm rot="10800000" flipH="1">
            <a:off x="7516651" y="4130000"/>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bullet lists">
  <p:cSld name="CUSTOM_2_2_2_1_1">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716250" y="540618"/>
            <a:ext cx="3738000" cy="11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68" name="Google Shape;368;p32"/>
          <p:cNvSpPr txBox="1">
            <a:spLocks noGrp="1"/>
          </p:cNvSpPr>
          <p:nvPr>
            <p:ph type="subTitle" idx="1"/>
          </p:nvPr>
        </p:nvSpPr>
        <p:spPr>
          <a:xfrm>
            <a:off x="4572000" y="4099626"/>
            <a:ext cx="3855900" cy="6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69" name="Google Shape;369;p32"/>
          <p:cNvSpPr txBox="1">
            <a:spLocks noGrp="1"/>
          </p:cNvSpPr>
          <p:nvPr>
            <p:ph type="subTitle" idx="2"/>
          </p:nvPr>
        </p:nvSpPr>
        <p:spPr>
          <a:xfrm>
            <a:off x="4572000" y="3566151"/>
            <a:ext cx="3858900" cy="3996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70" name="Google Shape;370;p32"/>
          <p:cNvSpPr txBox="1">
            <a:spLocks noGrp="1"/>
          </p:cNvSpPr>
          <p:nvPr>
            <p:ph type="subTitle" idx="3"/>
          </p:nvPr>
        </p:nvSpPr>
        <p:spPr>
          <a:xfrm>
            <a:off x="716175" y="1653725"/>
            <a:ext cx="3855900" cy="28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71" name="Google Shape;371;p32"/>
          <p:cNvSpPr txBox="1">
            <a:spLocks noGrp="1"/>
          </p:cNvSpPr>
          <p:nvPr>
            <p:ph type="subTitle" idx="4"/>
          </p:nvPr>
        </p:nvSpPr>
        <p:spPr>
          <a:xfrm>
            <a:off x="714750" y="1120250"/>
            <a:ext cx="3858900" cy="39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72" name="Google Shape;372;p32"/>
          <p:cNvSpPr txBox="1">
            <a:spLocks noGrp="1"/>
          </p:cNvSpPr>
          <p:nvPr>
            <p:ph type="subTitle" idx="5"/>
          </p:nvPr>
        </p:nvSpPr>
        <p:spPr>
          <a:xfrm>
            <a:off x="4573650" y="1650900"/>
            <a:ext cx="3855900" cy="18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grpSp>
        <p:nvGrpSpPr>
          <p:cNvPr id="373" name="Google Shape;373;p32"/>
          <p:cNvGrpSpPr/>
          <p:nvPr/>
        </p:nvGrpSpPr>
        <p:grpSpPr>
          <a:xfrm rot="10800000" flipH="1">
            <a:off x="7395775" y="-88825"/>
            <a:ext cx="1834175" cy="1631050"/>
            <a:chOff x="3033525" y="2679425"/>
            <a:chExt cx="1834175" cy="1631050"/>
          </a:xfrm>
        </p:grpSpPr>
        <p:sp>
          <p:nvSpPr>
            <p:cNvPr id="374" name="Google Shape;374;p32"/>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2"/>
          <p:cNvGrpSpPr/>
          <p:nvPr/>
        </p:nvGrpSpPr>
        <p:grpSpPr>
          <a:xfrm rot="5667719">
            <a:off x="7296762" y="531407"/>
            <a:ext cx="753523" cy="635695"/>
            <a:chOff x="3639300" y="1616750"/>
            <a:chExt cx="753500" cy="635675"/>
          </a:xfrm>
        </p:grpSpPr>
        <p:sp>
          <p:nvSpPr>
            <p:cNvPr id="378" name="Google Shape;378;p32"/>
            <p:cNvSpPr/>
            <p:nvPr/>
          </p:nvSpPr>
          <p:spPr>
            <a:xfrm>
              <a:off x="3639300" y="1616750"/>
              <a:ext cx="688050" cy="537700"/>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3841825" y="1770625"/>
              <a:ext cx="550975" cy="481800"/>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ullet list 1">
  <p:cSld name="CUSTOM_2_2_2_1_1_1">
    <p:spTree>
      <p:nvGrpSpPr>
        <p:cNvPr id="1" name="Shape 380"/>
        <p:cNvGrpSpPr/>
        <p:nvPr/>
      </p:nvGrpSpPr>
      <p:grpSpPr>
        <a:xfrm>
          <a:off x="0" y="0"/>
          <a:ext cx="0" cy="0"/>
          <a:chOff x="0" y="0"/>
          <a:chExt cx="0" cy="0"/>
        </a:xfrm>
      </p:grpSpPr>
      <p:sp>
        <p:nvSpPr>
          <p:cNvPr id="381" name="Google Shape;381;p33"/>
          <p:cNvSpPr txBox="1">
            <a:spLocks noGrp="1"/>
          </p:cNvSpPr>
          <p:nvPr>
            <p:ph type="title"/>
          </p:nvPr>
        </p:nvSpPr>
        <p:spPr>
          <a:xfrm>
            <a:off x="716250" y="540618"/>
            <a:ext cx="53613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2" name="Google Shape;382;p33"/>
          <p:cNvSpPr txBox="1">
            <a:spLocks noGrp="1"/>
          </p:cNvSpPr>
          <p:nvPr>
            <p:ph type="subTitle" idx="1"/>
          </p:nvPr>
        </p:nvSpPr>
        <p:spPr>
          <a:xfrm>
            <a:off x="716175" y="1653725"/>
            <a:ext cx="5280900" cy="29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83" name="Google Shape;383;p33"/>
          <p:cNvSpPr txBox="1">
            <a:spLocks noGrp="1"/>
          </p:cNvSpPr>
          <p:nvPr>
            <p:ph type="subTitle" idx="2"/>
          </p:nvPr>
        </p:nvSpPr>
        <p:spPr>
          <a:xfrm>
            <a:off x="714750" y="1120250"/>
            <a:ext cx="3858900" cy="399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3">
  <p:cSld name="CUSTOM_2_2_1">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716250" y="540618"/>
            <a:ext cx="35787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86" name="Google Shape;386;p34"/>
          <p:cNvSpPr txBox="1">
            <a:spLocks noGrp="1"/>
          </p:cNvSpPr>
          <p:nvPr>
            <p:ph type="subTitle" idx="1"/>
          </p:nvPr>
        </p:nvSpPr>
        <p:spPr>
          <a:xfrm>
            <a:off x="4683979" y="1422984"/>
            <a:ext cx="1235100" cy="4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7" name="Google Shape;387;p34"/>
          <p:cNvSpPr txBox="1">
            <a:spLocks noGrp="1"/>
          </p:cNvSpPr>
          <p:nvPr>
            <p:ph type="subTitle" idx="2"/>
          </p:nvPr>
        </p:nvSpPr>
        <p:spPr>
          <a:xfrm>
            <a:off x="5970300" y="1472050"/>
            <a:ext cx="2455200" cy="73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8" name="Google Shape;388;p34"/>
          <p:cNvSpPr txBox="1">
            <a:spLocks noGrp="1"/>
          </p:cNvSpPr>
          <p:nvPr>
            <p:ph type="subTitle" idx="3"/>
          </p:nvPr>
        </p:nvSpPr>
        <p:spPr>
          <a:xfrm>
            <a:off x="4683979" y="2472868"/>
            <a:ext cx="1237200" cy="4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89" name="Google Shape;389;p34"/>
          <p:cNvSpPr txBox="1">
            <a:spLocks noGrp="1"/>
          </p:cNvSpPr>
          <p:nvPr>
            <p:ph type="subTitle" idx="4"/>
          </p:nvPr>
        </p:nvSpPr>
        <p:spPr>
          <a:xfrm>
            <a:off x="5968044" y="2521928"/>
            <a:ext cx="24597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0" name="Google Shape;390;p34"/>
          <p:cNvSpPr txBox="1">
            <a:spLocks noGrp="1"/>
          </p:cNvSpPr>
          <p:nvPr>
            <p:ph type="subTitle" idx="5"/>
          </p:nvPr>
        </p:nvSpPr>
        <p:spPr>
          <a:xfrm>
            <a:off x="4683979" y="3518053"/>
            <a:ext cx="1237200" cy="4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1" name="Google Shape;391;p34"/>
          <p:cNvSpPr txBox="1">
            <a:spLocks noGrp="1"/>
          </p:cNvSpPr>
          <p:nvPr>
            <p:ph type="subTitle" idx="6"/>
          </p:nvPr>
        </p:nvSpPr>
        <p:spPr>
          <a:xfrm>
            <a:off x="5970301" y="3567100"/>
            <a:ext cx="24552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92" name="Google Shape;392;p34"/>
          <p:cNvSpPr/>
          <p:nvPr/>
        </p:nvSpPr>
        <p:spPr>
          <a:xfrm flipH="1">
            <a:off x="-203650" y="4711500"/>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flipH="1">
            <a:off x="-208975" y="3394125"/>
            <a:ext cx="1117850" cy="1586525"/>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flipH="1">
            <a:off x="331375" y="3648825"/>
            <a:ext cx="688050" cy="537700"/>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flipH="1">
            <a:off x="265925" y="3802700"/>
            <a:ext cx="550975" cy="481800"/>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rot="10800000">
            <a:off x="7360250" y="0"/>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rot="10800000">
            <a:off x="7428350" y="1644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398"/>
        <p:cNvGrpSpPr/>
        <p:nvPr/>
      </p:nvGrpSpPr>
      <p:grpSpPr>
        <a:xfrm>
          <a:off x="0" y="0"/>
          <a:ext cx="0" cy="0"/>
          <a:chOff x="0" y="0"/>
          <a:chExt cx="0" cy="0"/>
        </a:xfrm>
      </p:grpSpPr>
      <p:sp>
        <p:nvSpPr>
          <p:cNvPr id="399" name="Google Shape;399;p35"/>
          <p:cNvSpPr txBox="1">
            <a:spLocks noGrp="1"/>
          </p:cNvSpPr>
          <p:nvPr>
            <p:ph type="title"/>
          </p:nvPr>
        </p:nvSpPr>
        <p:spPr>
          <a:xfrm>
            <a:off x="716250" y="540865"/>
            <a:ext cx="25623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00" name="Google Shape;400;p35"/>
          <p:cNvSpPr txBox="1">
            <a:spLocks noGrp="1"/>
          </p:cNvSpPr>
          <p:nvPr>
            <p:ph type="subTitle" idx="1"/>
          </p:nvPr>
        </p:nvSpPr>
        <p:spPr>
          <a:xfrm>
            <a:off x="716239" y="1382530"/>
            <a:ext cx="2130600" cy="4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1" name="Google Shape;401;p35"/>
          <p:cNvSpPr txBox="1">
            <a:spLocks noGrp="1"/>
          </p:cNvSpPr>
          <p:nvPr>
            <p:ph type="subTitle" idx="2"/>
          </p:nvPr>
        </p:nvSpPr>
        <p:spPr>
          <a:xfrm>
            <a:off x="716239" y="1794884"/>
            <a:ext cx="2130600" cy="125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2" name="Google Shape;402;p35"/>
          <p:cNvSpPr txBox="1">
            <a:spLocks noGrp="1"/>
          </p:cNvSpPr>
          <p:nvPr>
            <p:ph type="subTitle" idx="3"/>
          </p:nvPr>
        </p:nvSpPr>
        <p:spPr>
          <a:xfrm>
            <a:off x="6275589" y="1382530"/>
            <a:ext cx="21306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3" name="Google Shape;403;p35"/>
          <p:cNvSpPr txBox="1">
            <a:spLocks noGrp="1"/>
          </p:cNvSpPr>
          <p:nvPr>
            <p:ph type="subTitle" idx="4"/>
          </p:nvPr>
        </p:nvSpPr>
        <p:spPr>
          <a:xfrm>
            <a:off x="6275589" y="1794884"/>
            <a:ext cx="2130600" cy="12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4" name="Google Shape;404;p35"/>
          <p:cNvSpPr txBox="1">
            <a:spLocks noGrp="1"/>
          </p:cNvSpPr>
          <p:nvPr>
            <p:ph type="subTitle" idx="5"/>
          </p:nvPr>
        </p:nvSpPr>
        <p:spPr>
          <a:xfrm>
            <a:off x="716239" y="3120567"/>
            <a:ext cx="2130600" cy="4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5" name="Google Shape;405;p35"/>
          <p:cNvSpPr txBox="1">
            <a:spLocks noGrp="1"/>
          </p:cNvSpPr>
          <p:nvPr>
            <p:ph type="subTitle" idx="6"/>
          </p:nvPr>
        </p:nvSpPr>
        <p:spPr>
          <a:xfrm>
            <a:off x="716239" y="3532239"/>
            <a:ext cx="2130600" cy="125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6" name="Google Shape;406;p35"/>
          <p:cNvSpPr txBox="1">
            <a:spLocks noGrp="1"/>
          </p:cNvSpPr>
          <p:nvPr>
            <p:ph type="subTitle" idx="7"/>
          </p:nvPr>
        </p:nvSpPr>
        <p:spPr>
          <a:xfrm>
            <a:off x="6275589" y="3120567"/>
            <a:ext cx="2130600" cy="4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07" name="Google Shape;407;p35"/>
          <p:cNvSpPr txBox="1">
            <a:spLocks noGrp="1"/>
          </p:cNvSpPr>
          <p:nvPr>
            <p:ph type="subTitle" idx="8"/>
          </p:nvPr>
        </p:nvSpPr>
        <p:spPr>
          <a:xfrm>
            <a:off x="6275589" y="3532239"/>
            <a:ext cx="2130600" cy="12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408" name="Google Shape;408;p35"/>
          <p:cNvGrpSpPr/>
          <p:nvPr/>
        </p:nvGrpSpPr>
        <p:grpSpPr>
          <a:xfrm rot="5400000">
            <a:off x="8425408" y="-1217177"/>
            <a:ext cx="900907" cy="3335276"/>
            <a:chOff x="2810675" y="1400175"/>
            <a:chExt cx="1201850" cy="2625375"/>
          </a:xfrm>
        </p:grpSpPr>
        <p:sp>
          <p:nvSpPr>
            <p:cNvPr id="409" name="Google Shape;409;p35"/>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5"/>
          <p:cNvSpPr/>
          <p:nvPr/>
        </p:nvSpPr>
        <p:spPr>
          <a:xfrm rot="-3827617">
            <a:off x="6721359" y="-364131"/>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rot="10800000" flipH="1">
            <a:off x="-304675" y="4429302"/>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rot="10800000" flipH="1">
            <a:off x="902450" y="4890577"/>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7">
  <p:cSld name="CUSTOM_1_1_1">
    <p:bg>
      <p:bgPr>
        <a:solidFill>
          <a:schemeClr val="lt1"/>
        </a:solidFill>
        <a:effectLst/>
      </p:bgPr>
    </p:bg>
    <p:spTree>
      <p:nvGrpSpPr>
        <p:cNvPr id="1" name="Shape 414"/>
        <p:cNvGrpSpPr/>
        <p:nvPr/>
      </p:nvGrpSpPr>
      <p:grpSpPr>
        <a:xfrm>
          <a:off x="0" y="0"/>
          <a:ext cx="0" cy="0"/>
          <a:chOff x="0" y="0"/>
          <a:chExt cx="0" cy="0"/>
        </a:xfrm>
      </p:grpSpPr>
      <p:sp>
        <p:nvSpPr>
          <p:cNvPr id="415" name="Google Shape;415;p36"/>
          <p:cNvSpPr txBox="1">
            <a:spLocks noGrp="1"/>
          </p:cNvSpPr>
          <p:nvPr>
            <p:ph type="title"/>
          </p:nvPr>
        </p:nvSpPr>
        <p:spPr>
          <a:xfrm>
            <a:off x="716250" y="540865"/>
            <a:ext cx="38559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16" name="Google Shape;416;p36"/>
          <p:cNvSpPr/>
          <p:nvPr/>
        </p:nvSpPr>
        <p:spPr>
          <a:xfrm>
            <a:off x="7126767" y="-339150"/>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7244744" y="-220007"/>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rot="-6510446">
            <a:off x="7133673" y="875098"/>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rot="-6510446">
            <a:off x="7279080" y="736007"/>
            <a:ext cx="550927" cy="481758"/>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4">
  <p:cSld name="CUSTOM_1_1_1_1">
    <p:spTree>
      <p:nvGrpSpPr>
        <p:cNvPr id="1" name="Shape 420"/>
        <p:cNvGrpSpPr/>
        <p:nvPr/>
      </p:nvGrpSpPr>
      <p:grpSpPr>
        <a:xfrm>
          <a:off x="0" y="0"/>
          <a:ext cx="0" cy="0"/>
          <a:chOff x="0" y="0"/>
          <a:chExt cx="0" cy="0"/>
        </a:xfrm>
      </p:grpSpPr>
      <p:sp>
        <p:nvSpPr>
          <p:cNvPr id="421" name="Google Shape;421;p37"/>
          <p:cNvSpPr txBox="1">
            <a:spLocks noGrp="1"/>
          </p:cNvSpPr>
          <p:nvPr>
            <p:ph type="title"/>
          </p:nvPr>
        </p:nvSpPr>
        <p:spPr>
          <a:xfrm>
            <a:off x="716250" y="540608"/>
            <a:ext cx="38559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422" name="Google Shape;422;p37"/>
          <p:cNvSpPr txBox="1">
            <a:spLocks noGrp="1"/>
          </p:cNvSpPr>
          <p:nvPr>
            <p:ph type="subTitle" idx="1"/>
          </p:nvPr>
        </p:nvSpPr>
        <p:spPr>
          <a:xfrm>
            <a:off x="717444" y="3284084"/>
            <a:ext cx="2139600" cy="41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23" name="Google Shape;423;p37"/>
          <p:cNvSpPr txBox="1">
            <a:spLocks noGrp="1"/>
          </p:cNvSpPr>
          <p:nvPr>
            <p:ph type="subTitle" idx="2"/>
          </p:nvPr>
        </p:nvSpPr>
        <p:spPr>
          <a:xfrm>
            <a:off x="716244" y="3695589"/>
            <a:ext cx="2142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24" name="Google Shape;424;p37"/>
          <p:cNvSpPr txBox="1">
            <a:spLocks noGrp="1"/>
          </p:cNvSpPr>
          <p:nvPr>
            <p:ph type="subTitle" idx="3"/>
          </p:nvPr>
        </p:nvSpPr>
        <p:spPr>
          <a:xfrm>
            <a:off x="3502200" y="3284083"/>
            <a:ext cx="2139600" cy="41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25" name="Google Shape;425;p37"/>
          <p:cNvSpPr txBox="1">
            <a:spLocks noGrp="1"/>
          </p:cNvSpPr>
          <p:nvPr>
            <p:ph type="subTitle" idx="4"/>
          </p:nvPr>
        </p:nvSpPr>
        <p:spPr>
          <a:xfrm>
            <a:off x="3504150" y="3696295"/>
            <a:ext cx="21357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26" name="Google Shape;426;p37"/>
          <p:cNvSpPr txBox="1">
            <a:spLocks noGrp="1"/>
          </p:cNvSpPr>
          <p:nvPr>
            <p:ph type="subTitle" idx="5"/>
          </p:nvPr>
        </p:nvSpPr>
        <p:spPr>
          <a:xfrm>
            <a:off x="6285750" y="3284084"/>
            <a:ext cx="2142000" cy="41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27" name="Google Shape;427;p37"/>
          <p:cNvSpPr txBox="1">
            <a:spLocks noGrp="1"/>
          </p:cNvSpPr>
          <p:nvPr>
            <p:ph type="subTitle" idx="6"/>
          </p:nvPr>
        </p:nvSpPr>
        <p:spPr>
          <a:xfrm>
            <a:off x="6285750" y="3695589"/>
            <a:ext cx="2142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28" name="Google Shape;428;p37"/>
          <p:cNvSpPr/>
          <p:nvPr/>
        </p:nvSpPr>
        <p:spPr>
          <a:xfrm rot="-5400000">
            <a:off x="8033525" y="227050"/>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rot="-5400000">
            <a:off x="8402450" y="-584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rot="-5400000">
            <a:off x="7526375" y="-749450"/>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rot="-5400000">
            <a:off x="7270488" y="35288"/>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rot="10800000" flipH="1">
            <a:off x="314150" y="4454052"/>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rot="10800000" flipH="1">
            <a:off x="1521275" y="4915327"/>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rot="-4440274" flipH="1">
            <a:off x="-533347" y="3955838"/>
            <a:ext cx="1197772" cy="1829997"/>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rot="-4440274" flipH="1">
            <a:off x="-250174" y="4138062"/>
            <a:ext cx="482067" cy="65019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lt1"/>
        </a:solidFill>
        <a:effectLst/>
      </p:bgPr>
    </p:bg>
    <p:spTree>
      <p:nvGrpSpPr>
        <p:cNvPr id="1" name="Shape 436"/>
        <p:cNvGrpSpPr/>
        <p:nvPr/>
      </p:nvGrpSpPr>
      <p:grpSpPr>
        <a:xfrm>
          <a:off x="0" y="0"/>
          <a:ext cx="0" cy="0"/>
          <a:chOff x="0" y="0"/>
          <a:chExt cx="0" cy="0"/>
        </a:xfrm>
      </p:grpSpPr>
      <p:sp>
        <p:nvSpPr>
          <p:cNvPr id="437" name="Google Shape;437;p38"/>
          <p:cNvSpPr txBox="1">
            <a:spLocks noGrp="1"/>
          </p:cNvSpPr>
          <p:nvPr>
            <p:ph type="ctrTitle"/>
          </p:nvPr>
        </p:nvSpPr>
        <p:spPr>
          <a:xfrm flipH="1">
            <a:off x="5014050" y="543200"/>
            <a:ext cx="3413700" cy="159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5200"/>
              <a:buNone/>
              <a:defRPr sz="5500">
                <a:solidFill>
                  <a:schemeClr val="dk1"/>
                </a:solidFill>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438" name="Google Shape;438;p38"/>
          <p:cNvSpPr txBox="1">
            <a:spLocks noGrp="1"/>
          </p:cNvSpPr>
          <p:nvPr>
            <p:ph type="subTitle" idx="1"/>
          </p:nvPr>
        </p:nvSpPr>
        <p:spPr>
          <a:xfrm>
            <a:off x="5014050" y="2134700"/>
            <a:ext cx="2614500" cy="13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439" name="Google Shape;439;p38"/>
          <p:cNvSpPr txBox="1"/>
          <p:nvPr/>
        </p:nvSpPr>
        <p:spPr>
          <a:xfrm>
            <a:off x="5008507" y="3786229"/>
            <a:ext cx="3424800" cy="601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rgbClr val="000000"/>
                </a:solidFill>
                <a:latin typeface="Lato"/>
                <a:ea typeface="Lato"/>
                <a:cs typeface="Lato"/>
                <a:sym typeface="Lato"/>
              </a:rPr>
              <a:t>CREDITS: This presentation template was created by </a:t>
            </a:r>
            <a:r>
              <a:rPr lang="en" sz="1200">
                <a:solidFill>
                  <a:srgbClr val="000000"/>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rgbClr val="000000"/>
                </a:solidFill>
                <a:latin typeface="Lato"/>
                <a:ea typeface="Lato"/>
                <a:cs typeface="Lato"/>
                <a:sym typeface="Lato"/>
              </a:rPr>
              <a:t>, including icons by </a:t>
            </a:r>
            <a:r>
              <a:rPr lang="en" sz="1200">
                <a:solidFill>
                  <a:srgbClr val="000000"/>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rgbClr val="000000"/>
                </a:solidFill>
                <a:latin typeface="Lato"/>
                <a:ea typeface="Lato"/>
                <a:cs typeface="Lato"/>
                <a:sym typeface="Lato"/>
              </a:rPr>
              <a:t>,</a:t>
            </a:r>
            <a:r>
              <a:rPr lang="en" sz="1200">
                <a:latin typeface="Lato"/>
                <a:ea typeface="Lato"/>
                <a:cs typeface="Lato"/>
                <a:sym typeface="Lato"/>
              </a:rPr>
              <a:t> </a:t>
            </a:r>
            <a:r>
              <a:rPr lang="en" sz="1200">
                <a:solidFill>
                  <a:srgbClr val="000000"/>
                </a:solidFill>
                <a:latin typeface="Lato"/>
                <a:ea typeface="Lato"/>
                <a:cs typeface="Lato"/>
                <a:sym typeface="Lato"/>
              </a:rPr>
              <a:t>infographics &amp; images by Freepik</a:t>
            </a:r>
            <a:r>
              <a:rPr lang="en" sz="1200">
                <a:latin typeface="Lato"/>
                <a:ea typeface="Lato"/>
                <a:cs typeface="Lato"/>
                <a:sym typeface="Lato"/>
              </a:rPr>
              <a:t> and illustrations by Storyset</a:t>
            </a:r>
            <a:endParaRPr sz="1200">
              <a:solidFill>
                <a:srgbClr val="000000"/>
              </a:solidFill>
              <a:latin typeface="Lato"/>
              <a:ea typeface="Lato"/>
              <a:cs typeface="Lato"/>
              <a:sym typeface="Lato"/>
            </a:endParaRPr>
          </a:p>
        </p:txBody>
      </p:sp>
      <p:sp>
        <p:nvSpPr>
          <p:cNvPr id="440" name="Google Shape;440;p38"/>
          <p:cNvSpPr/>
          <p:nvPr/>
        </p:nvSpPr>
        <p:spPr>
          <a:xfrm>
            <a:off x="8403000" y="-29402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7248050" y="-187028"/>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8455175" y="-18702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rot="-6359726">
            <a:off x="6400553" y="-763912"/>
            <a:ext cx="1197772" cy="1829997"/>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rot="-6359726">
            <a:off x="6683726" y="233669"/>
            <a:ext cx="482067" cy="65019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flipH="1">
            <a:off x="5782" y="4440953"/>
            <a:ext cx="778410" cy="545373"/>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flipH="1">
            <a:off x="48" y="3018125"/>
            <a:ext cx="1207278" cy="1713447"/>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flipH="1">
            <a:off x="512936" y="3459406"/>
            <a:ext cx="595053" cy="520344"/>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48425" y="-1292850"/>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49300" y="966550"/>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450"/>
        <p:cNvGrpSpPr/>
        <p:nvPr/>
      </p:nvGrpSpPr>
      <p:grpSpPr>
        <a:xfrm>
          <a:off x="0" y="0"/>
          <a:ext cx="0" cy="0"/>
          <a:chOff x="0" y="0"/>
          <a:chExt cx="0" cy="0"/>
        </a:xfrm>
      </p:grpSpPr>
      <p:sp>
        <p:nvSpPr>
          <p:cNvPr id="451" name="Google Shape;451;p39"/>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rot="10800000" flipH="1">
            <a:off x="-61900" y="-16512"/>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rot="10800000" flipH="1">
            <a:off x="1110725" y="147963"/>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459"/>
        <p:cNvGrpSpPr/>
        <p:nvPr/>
      </p:nvGrpSpPr>
      <p:grpSpPr>
        <a:xfrm>
          <a:off x="0" y="0"/>
          <a:ext cx="0" cy="0"/>
          <a:chOff x="0" y="0"/>
          <a:chExt cx="0" cy="0"/>
        </a:xfrm>
      </p:grpSpPr>
      <p:grpSp>
        <p:nvGrpSpPr>
          <p:cNvPr id="460" name="Google Shape;460;p40"/>
          <p:cNvGrpSpPr/>
          <p:nvPr/>
        </p:nvGrpSpPr>
        <p:grpSpPr>
          <a:xfrm rot="5400000">
            <a:off x="8425408" y="-1217177"/>
            <a:ext cx="900907" cy="3335276"/>
            <a:chOff x="2810675" y="1400175"/>
            <a:chExt cx="1201850" cy="2625375"/>
          </a:xfrm>
        </p:grpSpPr>
        <p:sp>
          <p:nvSpPr>
            <p:cNvPr id="461" name="Google Shape;461;p40"/>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0"/>
          <p:cNvSpPr/>
          <p:nvPr/>
        </p:nvSpPr>
        <p:spPr>
          <a:xfrm rot="-3827617">
            <a:off x="6721359" y="-364131"/>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rot="10800000" flipH="1">
            <a:off x="-304675" y="4429302"/>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rot="10800000" flipH="1">
            <a:off x="902450" y="4890577"/>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16250" y="539496"/>
            <a:ext cx="38556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5"/>
          <p:cNvSpPr txBox="1">
            <a:spLocks noGrp="1"/>
          </p:cNvSpPr>
          <p:nvPr>
            <p:ph type="subTitle" idx="1"/>
          </p:nvPr>
        </p:nvSpPr>
        <p:spPr>
          <a:xfrm>
            <a:off x="5700752" y="3875159"/>
            <a:ext cx="2722500" cy="56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0" name="Google Shape;40;p5"/>
          <p:cNvSpPr txBox="1">
            <a:spLocks noGrp="1"/>
          </p:cNvSpPr>
          <p:nvPr>
            <p:ph type="subTitle" idx="2"/>
          </p:nvPr>
        </p:nvSpPr>
        <p:spPr>
          <a:xfrm>
            <a:off x="5703750" y="2647626"/>
            <a:ext cx="2722500" cy="5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 name="Google Shape;41;p5"/>
          <p:cNvSpPr txBox="1">
            <a:spLocks noGrp="1"/>
          </p:cNvSpPr>
          <p:nvPr>
            <p:ph type="subTitle" idx="3"/>
          </p:nvPr>
        </p:nvSpPr>
        <p:spPr>
          <a:xfrm>
            <a:off x="5700758" y="3465340"/>
            <a:ext cx="2725500" cy="39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2" name="Google Shape;42;p5"/>
          <p:cNvSpPr txBox="1">
            <a:spLocks noGrp="1"/>
          </p:cNvSpPr>
          <p:nvPr>
            <p:ph type="subTitle" idx="4"/>
          </p:nvPr>
        </p:nvSpPr>
        <p:spPr>
          <a:xfrm>
            <a:off x="5700753" y="2239757"/>
            <a:ext cx="2725500" cy="3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 name="Google Shape;43;p5"/>
          <p:cNvSpPr/>
          <p:nvPr/>
        </p:nvSpPr>
        <p:spPr>
          <a:xfrm rot="-5400000">
            <a:off x="8053863" y="448288"/>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5400000">
            <a:off x="8422788" y="162788"/>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5400000">
            <a:off x="7546713" y="-528212"/>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5400000">
            <a:off x="6898200" y="32440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5400000">
            <a:off x="7290825" y="256525"/>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0800000">
            <a:off x="-804162" y="4002395"/>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493733" y="4466149"/>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4289554">
            <a:off x="628248" y="3795711"/>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466"/>
        <p:cNvGrpSpPr/>
        <p:nvPr/>
      </p:nvGrpSpPr>
      <p:grpSpPr>
        <a:xfrm>
          <a:off x="0" y="0"/>
          <a:ext cx="0" cy="0"/>
          <a:chOff x="0" y="0"/>
          <a:chExt cx="0" cy="0"/>
        </a:xfrm>
      </p:grpSpPr>
      <p:grpSp>
        <p:nvGrpSpPr>
          <p:cNvPr id="467" name="Google Shape;467;p41"/>
          <p:cNvGrpSpPr/>
          <p:nvPr/>
        </p:nvGrpSpPr>
        <p:grpSpPr>
          <a:xfrm flipH="1">
            <a:off x="-276682" y="3505591"/>
            <a:ext cx="1985861" cy="1765938"/>
            <a:chOff x="3033525" y="2679425"/>
            <a:chExt cx="1834175" cy="1631050"/>
          </a:xfrm>
        </p:grpSpPr>
        <p:sp>
          <p:nvSpPr>
            <p:cNvPr id="468" name="Google Shape;468;p41"/>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41"/>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16250" y="539496"/>
            <a:ext cx="25512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6"/>
          <p:cNvSpPr/>
          <p:nvPr/>
        </p:nvSpPr>
        <p:spPr>
          <a:xfrm>
            <a:off x="7841775" y="-295700"/>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7932850" y="-203725"/>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16250" y="539496"/>
            <a:ext cx="2661900" cy="54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000"/>
              <a:buNone/>
              <a:defRPr sz="30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57" name="Google Shape;57;p7"/>
          <p:cNvSpPr txBox="1">
            <a:spLocks noGrp="1"/>
          </p:cNvSpPr>
          <p:nvPr>
            <p:ph type="subTitle" idx="1"/>
          </p:nvPr>
        </p:nvSpPr>
        <p:spPr>
          <a:xfrm>
            <a:off x="4687050" y="1371600"/>
            <a:ext cx="2661900" cy="3086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a:endParaRPr/>
          </a:p>
        </p:txBody>
      </p:sp>
      <p:sp>
        <p:nvSpPr>
          <p:cNvPr id="58" name="Google Shape;58;p7"/>
          <p:cNvSpPr/>
          <p:nvPr/>
        </p:nvSpPr>
        <p:spPr>
          <a:xfrm>
            <a:off x="7377050" y="4537325"/>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8299425" y="4540275"/>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104875" y="3230550"/>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7675075" y="2944725"/>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8157050" y="3280975"/>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817807" y="1600200"/>
            <a:ext cx="3502200" cy="1773900"/>
          </a:xfrm>
          <a:prstGeom prst="rect">
            <a:avLst/>
          </a:prstGeom>
        </p:spPr>
        <p:txBody>
          <a:bodyPr spcFirstLastPara="1" wrap="square" lIns="91425" tIns="91425" rIns="91425" bIns="91425" anchor="b" anchorCtr="0">
            <a:noAutofit/>
          </a:bodyPr>
          <a:lstStyle>
            <a:lvl1pPr lvl="0" algn="r">
              <a:spcBef>
                <a:spcPts val="0"/>
              </a:spcBef>
              <a:spcAft>
                <a:spcPts val="0"/>
              </a:spcAft>
              <a:buSzPts val="5900"/>
              <a:buNone/>
              <a:defRPr sz="5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5" name="Google Shape;65;p8"/>
          <p:cNvGrpSpPr/>
          <p:nvPr/>
        </p:nvGrpSpPr>
        <p:grpSpPr>
          <a:xfrm rot="-5400000" flipH="1">
            <a:off x="5372413" y="-356913"/>
            <a:ext cx="884350" cy="898525"/>
            <a:chOff x="2714650" y="3639413"/>
            <a:chExt cx="884350" cy="898525"/>
          </a:xfrm>
        </p:grpSpPr>
        <p:sp>
          <p:nvSpPr>
            <p:cNvPr id="66" name="Google Shape;66;p8"/>
            <p:cNvSpPr/>
            <p:nvPr/>
          </p:nvSpPr>
          <p:spPr>
            <a:xfrm>
              <a:off x="2714650" y="3639413"/>
              <a:ext cx="884350" cy="898525"/>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2806962" y="366452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3022387" y="4028263"/>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8"/>
          <p:cNvGrpSpPr/>
          <p:nvPr/>
        </p:nvGrpSpPr>
        <p:grpSpPr>
          <a:xfrm flipH="1">
            <a:off x="6260144" y="-165852"/>
            <a:ext cx="2883746" cy="1151043"/>
            <a:chOff x="5113525" y="1300068"/>
            <a:chExt cx="2164000" cy="863757"/>
          </a:xfrm>
        </p:grpSpPr>
        <p:sp>
          <p:nvSpPr>
            <p:cNvPr id="70" name="Google Shape;70;p8"/>
            <p:cNvSpPr/>
            <p:nvPr/>
          </p:nvSpPr>
          <p:spPr>
            <a:xfrm>
              <a:off x="6268475" y="130006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5113525" y="1408925"/>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6320650" y="140892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8"/>
          <p:cNvSpPr/>
          <p:nvPr/>
        </p:nvSpPr>
        <p:spPr>
          <a:xfrm rot="10800000">
            <a:off x="771127" y="448800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10800000">
            <a:off x="-235724" y="4130000"/>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716250" y="445578"/>
            <a:ext cx="3855900" cy="6402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7" name="Google Shape;77;p9"/>
          <p:cNvSpPr txBox="1">
            <a:spLocks noGrp="1"/>
          </p:cNvSpPr>
          <p:nvPr>
            <p:ph type="subTitle" idx="1"/>
          </p:nvPr>
        </p:nvSpPr>
        <p:spPr>
          <a:xfrm>
            <a:off x="5148200" y="1371600"/>
            <a:ext cx="2844000" cy="3086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8" name="Google Shape;78;p9"/>
          <p:cNvSpPr/>
          <p:nvPr/>
        </p:nvSpPr>
        <p:spPr>
          <a:xfrm>
            <a:off x="0" y="4512650"/>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922375" y="45126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txBox="1">
            <a:spLocks noGrp="1"/>
          </p:cNvSpPr>
          <p:nvPr>
            <p:ph type="body" idx="1"/>
          </p:nvPr>
        </p:nvSpPr>
        <p:spPr>
          <a:xfrm>
            <a:off x="3807450" y="1803625"/>
            <a:ext cx="4620300" cy="14595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000">
                <a:latin typeface="Palanquin SemiBold"/>
                <a:ea typeface="Palanquin SemiBold"/>
                <a:cs typeface="Palanquin SemiBold"/>
                <a:sym typeface="Palanquin SemiBold"/>
              </a:defRPr>
            </a:lvl1pPr>
          </a:lstStyle>
          <a:p>
            <a:endParaRPr/>
          </a:p>
        </p:txBody>
      </p:sp>
      <p:grpSp>
        <p:nvGrpSpPr>
          <p:cNvPr id="86" name="Google Shape;86;p10"/>
          <p:cNvGrpSpPr/>
          <p:nvPr/>
        </p:nvGrpSpPr>
        <p:grpSpPr>
          <a:xfrm rot="-5400000">
            <a:off x="7268093" y="89816"/>
            <a:ext cx="1985861" cy="1765938"/>
            <a:chOff x="3033525" y="2679425"/>
            <a:chExt cx="1834175" cy="1631050"/>
          </a:xfrm>
        </p:grpSpPr>
        <p:sp>
          <p:nvSpPr>
            <p:cNvPr id="87" name="Google Shape;87;p10"/>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0"/>
          <p:cNvSpPr/>
          <p:nvPr/>
        </p:nvSpPr>
        <p:spPr>
          <a:xfrm rot="10800000" flipH="1">
            <a:off x="7100029" y="3681857"/>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rot="10800000" flipH="1">
            <a:off x="7218006" y="4145612"/>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rot="-4289554" flipH="1">
            <a:off x="7106935" y="3475173"/>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rot="-4289554" flipH="1">
            <a:off x="7252342" y="3670160"/>
            <a:ext cx="550927" cy="481758"/>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250" y="543200"/>
            <a:ext cx="7711500" cy="474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6250" y="1701675"/>
            <a:ext cx="7711500" cy="2867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gif"/><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6.jpg"/><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5.gif"/></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4.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6.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2"/>
          <p:cNvSpPr txBox="1">
            <a:spLocks noGrp="1"/>
          </p:cNvSpPr>
          <p:nvPr>
            <p:ph type="ctrTitle"/>
          </p:nvPr>
        </p:nvSpPr>
        <p:spPr>
          <a:xfrm flipH="1">
            <a:off x="1098925" y="860175"/>
            <a:ext cx="3467700" cy="19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t>Plan4Demand</a:t>
            </a:r>
            <a:endParaRPr sz="4100"/>
          </a:p>
        </p:txBody>
      </p:sp>
      <p:sp>
        <p:nvSpPr>
          <p:cNvPr id="480" name="Google Shape;480;p42"/>
          <p:cNvSpPr txBox="1">
            <a:spLocks noGrp="1"/>
          </p:cNvSpPr>
          <p:nvPr>
            <p:ph type="subTitle" idx="1"/>
          </p:nvPr>
        </p:nvSpPr>
        <p:spPr>
          <a:xfrm>
            <a:off x="814550" y="3038825"/>
            <a:ext cx="4019400"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Richelle-Joy Chia, Er Jie Yong, Meriky Lo</a:t>
            </a:r>
            <a:endParaRPr sz="1600"/>
          </a:p>
          <a:p>
            <a:pPr marL="0" lvl="0" indent="0" algn="ctr" rtl="0">
              <a:spcBef>
                <a:spcPts val="0"/>
              </a:spcBef>
              <a:spcAft>
                <a:spcPts val="0"/>
              </a:spcAft>
              <a:buNone/>
            </a:pPr>
            <a:r>
              <a:rPr lang="en" sz="1600"/>
              <a:t> </a:t>
            </a:r>
            <a:endParaRPr sz="1600"/>
          </a:p>
        </p:txBody>
      </p:sp>
      <p:pic>
        <p:nvPicPr>
          <p:cNvPr id="481" name="Google Shape;481;p42" descr="A picture containing text, sign, vector graphics&#10;&#10;Description automatically generated"/>
          <p:cNvPicPr preferRelativeResize="0"/>
          <p:nvPr/>
        </p:nvPicPr>
        <p:blipFill rotWithShape="1">
          <a:blip r:embed="rId3">
            <a:alphaModFix/>
          </a:blip>
          <a:srcRect l="2097" r="2980"/>
          <a:stretch/>
        </p:blipFill>
        <p:spPr>
          <a:xfrm>
            <a:off x="4914252" y="780101"/>
            <a:ext cx="3401296" cy="3583304"/>
          </a:xfrm>
          <a:custGeom>
            <a:avLst/>
            <a:gdLst/>
            <a:ahLst/>
            <a:cxnLst/>
            <a:rect l="l" t="t" r="r" b="b"/>
            <a:pathLst>
              <a:path w="6509657" h="6857999" extrusionOk="0">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ln>
            <a:noFill/>
          </a:ln>
          <a:effectLst>
            <a:outerShdw blurRad="381000" dist="152400" dir="10800000" algn="r" rotWithShape="0">
              <a:srgbClr val="000000">
                <a:alpha val="9800"/>
              </a:srgbClr>
            </a:outerShdw>
          </a:effectLst>
        </p:spPr>
      </p:pic>
      <p:sp>
        <p:nvSpPr>
          <p:cNvPr id="482" name="Google Shape;482;p42"/>
          <p:cNvSpPr txBox="1">
            <a:spLocks noGrp="1"/>
          </p:cNvSpPr>
          <p:nvPr>
            <p:ph type="subTitle" idx="1"/>
          </p:nvPr>
        </p:nvSpPr>
        <p:spPr>
          <a:xfrm>
            <a:off x="757250" y="2063825"/>
            <a:ext cx="4019400"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a:t>Provide impactful &amp; effective solutions</a:t>
            </a:r>
            <a:endParaRPr i="1"/>
          </a:p>
        </p:txBody>
      </p:sp>
      <p:pic>
        <p:nvPicPr>
          <p:cNvPr id="483" name="Google Shape;483;p42"/>
          <p:cNvPicPr preferRelativeResize="0"/>
          <p:nvPr/>
        </p:nvPicPr>
        <p:blipFill>
          <a:blip r:embed="rId4">
            <a:alphaModFix/>
          </a:blip>
          <a:stretch>
            <a:fillRect/>
          </a:stretch>
        </p:blipFill>
        <p:spPr>
          <a:xfrm>
            <a:off x="2472678" y="2431941"/>
            <a:ext cx="588525" cy="58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1"/>
          <p:cNvSpPr txBox="1">
            <a:spLocks noGrp="1"/>
          </p:cNvSpPr>
          <p:nvPr>
            <p:ph type="title"/>
          </p:nvPr>
        </p:nvSpPr>
        <p:spPr>
          <a:xfrm>
            <a:off x="5158350" y="2260149"/>
            <a:ext cx="3269400" cy="12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 and EDA</a:t>
            </a:r>
            <a:endParaRPr/>
          </a:p>
        </p:txBody>
      </p:sp>
      <p:sp>
        <p:nvSpPr>
          <p:cNvPr id="605" name="Google Shape;605;p51"/>
          <p:cNvSpPr txBox="1">
            <a:spLocks noGrp="1"/>
          </p:cNvSpPr>
          <p:nvPr>
            <p:ph type="title" idx="2"/>
          </p:nvPr>
        </p:nvSpPr>
        <p:spPr>
          <a:xfrm>
            <a:off x="5158350" y="771800"/>
            <a:ext cx="3269400" cy="15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pic>
        <p:nvPicPr>
          <p:cNvPr id="606" name="Google Shape;606;p51"/>
          <p:cNvPicPr preferRelativeResize="0"/>
          <p:nvPr/>
        </p:nvPicPr>
        <p:blipFill>
          <a:blip r:embed="rId3">
            <a:alphaModFix/>
          </a:blip>
          <a:stretch>
            <a:fillRect/>
          </a:stretch>
        </p:blipFill>
        <p:spPr>
          <a:xfrm>
            <a:off x="911300" y="666375"/>
            <a:ext cx="3424350" cy="3424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2"/>
          <p:cNvSpPr txBox="1">
            <a:spLocks noGrp="1"/>
          </p:cNvSpPr>
          <p:nvPr>
            <p:ph type="title"/>
          </p:nvPr>
        </p:nvSpPr>
        <p:spPr>
          <a:xfrm>
            <a:off x="716250" y="540618"/>
            <a:ext cx="5351700" cy="6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a:t>
            </a:r>
            <a:endParaRPr/>
          </a:p>
        </p:txBody>
      </p:sp>
      <p:sp>
        <p:nvSpPr>
          <p:cNvPr id="612" name="Google Shape;612;p52"/>
          <p:cNvSpPr txBox="1"/>
          <p:nvPr/>
        </p:nvSpPr>
        <p:spPr>
          <a:xfrm>
            <a:off x="5064500" y="1232288"/>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p>
        </p:txBody>
      </p:sp>
      <p:pic>
        <p:nvPicPr>
          <p:cNvPr id="613" name="Google Shape;613;p52"/>
          <p:cNvPicPr preferRelativeResize="0"/>
          <p:nvPr/>
        </p:nvPicPr>
        <p:blipFill>
          <a:blip r:embed="rId3">
            <a:alphaModFix/>
          </a:blip>
          <a:stretch>
            <a:fillRect/>
          </a:stretch>
        </p:blipFill>
        <p:spPr>
          <a:xfrm>
            <a:off x="844000" y="1690725"/>
            <a:ext cx="2245627" cy="1262726"/>
          </a:xfrm>
          <a:prstGeom prst="rect">
            <a:avLst/>
          </a:prstGeom>
          <a:noFill/>
          <a:ln>
            <a:noFill/>
          </a:ln>
        </p:spPr>
      </p:pic>
      <p:sp>
        <p:nvSpPr>
          <p:cNvPr id="614" name="Google Shape;614;p52"/>
          <p:cNvSpPr txBox="1">
            <a:spLocks noGrp="1"/>
          </p:cNvSpPr>
          <p:nvPr>
            <p:ph type="subTitle" idx="5"/>
          </p:nvPr>
        </p:nvSpPr>
        <p:spPr>
          <a:xfrm>
            <a:off x="916925" y="3230884"/>
            <a:ext cx="2142000" cy="41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Merged rows with more than 50 mosquitos</a:t>
            </a:r>
            <a:endParaRPr/>
          </a:p>
        </p:txBody>
      </p:sp>
      <p:pic>
        <p:nvPicPr>
          <p:cNvPr id="615" name="Google Shape;615;p52"/>
          <p:cNvPicPr preferRelativeResize="0"/>
          <p:nvPr/>
        </p:nvPicPr>
        <p:blipFill>
          <a:blip r:embed="rId4">
            <a:alphaModFix/>
          </a:blip>
          <a:stretch>
            <a:fillRect/>
          </a:stretch>
        </p:blipFill>
        <p:spPr>
          <a:xfrm>
            <a:off x="3637812" y="1690725"/>
            <a:ext cx="2050739" cy="1262725"/>
          </a:xfrm>
          <a:prstGeom prst="rect">
            <a:avLst/>
          </a:prstGeom>
          <a:noFill/>
          <a:ln>
            <a:noFill/>
          </a:ln>
        </p:spPr>
      </p:pic>
      <p:sp>
        <p:nvSpPr>
          <p:cNvPr id="616" name="Google Shape;616;p52"/>
          <p:cNvSpPr txBox="1">
            <a:spLocks noGrp="1"/>
          </p:cNvSpPr>
          <p:nvPr>
            <p:ph type="subTitle" idx="5"/>
          </p:nvPr>
        </p:nvSpPr>
        <p:spPr>
          <a:xfrm>
            <a:off x="3494737" y="3266384"/>
            <a:ext cx="2142000" cy="41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Removed columns with more than 50% missing data</a:t>
            </a:r>
            <a:endParaRPr/>
          </a:p>
        </p:txBody>
      </p:sp>
      <p:pic>
        <p:nvPicPr>
          <p:cNvPr id="617" name="Google Shape;617;p52"/>
          <p:cNvPicPr preferRelativeResize="0"/>
          <p:nvPr/>
        </p:nvPicPr>
        <p:blipFill>
          <a:blip r:embed="rId5">
            <a:alphaModFix/>
          </a:blip>
          <a:stretch>
            <a:fillRect/>
          </a:stretch>
        </p:blipFill>
        <p:spPr>
          <a:xfrm>
            <a:off x="6221354" y="1700883"/>
            <a:ext cx="2050749" cy="1242405"/>
          </a:xfrm>
          <a:prstGeom prst="rect">
            <a:avLst/>
          </a:prstGeom>
          <a:noFill/>
          <a:ln>
            <a:noFill/>
          </a:ln>
        </p:spPr>
      </p:pic>
      <p:sp>
        <p:nvSpPr>
          <p:cNvPr id="618" name="Google Shape;618;p52"/>
          <p:cNvSpPr txBox="1">
            <a:spLocks noGrp="1"/>
          </p:cNvSpPr>
          <p:nvPr>
            <p:ph type="subTitle" idx="5"/>
          </p:nvPr>
        </p:nvSpPr>
        <p:spPr>
          <a:xfrm>
            <a:off x="6161737" y="3266384"/>
            <a:ext cx="2142000" cy="41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Impute means for those with lesser missing values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graphicFrame>
        <p:nvGraphicFramePr>
          <p:cNvPr id="623" name="Google Shape;623;p53"/>
          <p:cNvGraphicFramePr/>
          <p:nvPr/>
        </p:nvGraphicFramePr>
        <p:xfrm>
          <a:off x="6096450" y="2001400"/>
          <a:ext cx="2727200" cy="1596555"/>
        </p:xfrm>
        <a:graphic>
          <a:graphicData uri="http://schemas.openxmlformats.org/drawingml/2006/table">
            <a:tbl>
              <a:tblPr>
                <a:noFill/>
                <a:tableStyleId>{0485A6EC-4CE8-4289-82AC-7488FE103D05}</a:tableStyleId>
              </a:tblPr>
              <a:tblGrid>
                <a:gridCol w="2155525">
                  <a:extLst>
                    <a:ext uri="{9D8B030D-6E8A-4147-A177-3AD203B41FA5}">
                      <a16:colId xmlns:a16="http://schemas.microsoft.com/office/drawing/2014/main" val="20000"/>
                    </a:ext>
                  </a:extLst>
                </a:gridCol>
                <a:gridCol w="571675">
                  <a:extLst>
                    <a:ext uri="{9D8B030D-6E8A-4147-A177-3AD203B41FA5}">
                      <a16:colId xmlns:a16="http://schemas.microsoft.com/office/drawing/2014/main" val="20001"/>
                    </a:ext>
                  </a:extLst>
                </a:gridCol>
              </a:tblGrid>
              <a:tr h="396200">
                <a:tc gridSpan="2">
                  <a:txBody>
                    <a:bodyPr/>
                    <a:lstStyle/>
                    <a:p>
                      <a:pPr marL="0" lvl="0" indent="0" algn="ctr" rtl="0">
                        <a:spcBef>
                          <a:spcPts val="0"/>
                        </a:spcBef>
                        <a:spcAft>
                          <a:spcPts val="0"/>
                        </a:spcAft>
                        <a:buNone/>
                      </a:pPr>
                      <a:r>
                        <a:rPr lang="en"/>
                        <a:t>WNV Mosquito Species </a:t>
                      </a:r>
                      <a:endParaRPr/>
                    </a:p>
                  </a:txBody>
                  <a:tcPr marL="91425" marR="91425" marT="91425" marB="91425">
                    <a:solidFill>
                      <a:schemeClr val="dk2"/>
                    </a:solidFill>
                  </a:tcPr>
                </a:tc>
                <a:tc hMerge="1">
                  <a:txBody>
                    <a:bodyPr/>
                    <a:lstStyle/>
                    <a:p>
                      <a:endParaRPr lang="en-US"/>
                    </a:p>
                  </a:txBody>
                  <a:tcPr/>
                </a:tc>
                <a:extLst>
                  <a:ext uri="{0D108BD9-81ED-4DB2-BD59-A6C34878D82A}">
                    <a16:rowId xmlns:a16="http://schemas.microsoft.com/office/drawing/2014/main" val="10000"/>
                  </a:ext>
                </a:extLst>
              </a:tr>
              <a:tr h="407925">
                <a:tc>
                  <a:txBody>
                    <a:bodyPr/>
                    <a:lstStyle/>
                    <a:p>
                      <a:pPr marL="0" lvl="0" indent="0" algn="l" rtl="0">
                        <a:spcBef>
                          <a:spcPts val="0"/>
                        </a:spcBef>
                        <a:spcAft>
                          <a:spcPts val="0"/>
                        </a:spcAft>
                        <a:buNone/>
                      </a:pPr>
                      <a:r>
                        <a:rPr lang="en"/>
                        <a:t>Culex Pipiens/Restuans</a:t>
                      </a:r>
                      <a:endParaRPr/>
                    </a:p>
                  </a:txBody>
                  <a:tcPr marL="91425" marR="91425" marT="91425" marB="91425">
                    <a:solidFill>
                      <a:srgbClr val="FEF4EA"/>
                    </a:solidFill>
                  </a:tcPr>
                </a:tc>
                <a:tc>
                  <a:txBody>
                    <a:bodyPr/>
                    <a:lstStyle/>
                    <a:p>
                      <a:pPr marL="0" lvl="0" indent="0" algn="l" rtl="0">
                        <a:spcBef>
                          <a:spcPts val="0"/>
                        </a:spcBef>
                        <a:spcAft>
                          <a:spcPts val="0"/>
                        </a:spcAft>
                        <a:buNone/>
                      </a:pPr>
                      <a:r>
                        <a:rPr lang="en"/>
                        <a:t>262</a:t>
                      </a:r>
                      <a:endParaRPr/>
                    </a:p>
                  </a:txBody>
                  <a:tcPr marL="91425" marR="91425" marT="91425" marB="91425">
                    <a:solidFill>
                      <a:srgbClr val="FEF4EA"/>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Culex Pipiens </a:t>
                      </a:r>
                      <a:endParaRPr/>
                    </a:p>
                  </a:txBody>
                  <a:tcPr marL="91425" marR="91425" marT="91425" marB="91425">
                    <a:solidFill>
                      <a:srgbClr val="FEF4EA"/>
                    </a:solidFill>
                  </a:tcPr>
                </a:tc>
                <a:tc>
                  <a:txBody>
                    <a:bodyPr/>
                    <a:lstStyle/>
                    <a:p>
                      <a:pPr marL="0" lvl="0" indent="0" algn="l" rtl="0">
                        <a:spcBef>
                          <a:spcPts val="0"/>
                        </a:spcBef>
                        <a:spcAft>
                          <a:spcPts val="0"/>
                        </a:spcAft>
                        <a:buNone/>
                      </a:pPr>
                      <a:r>
                        <a:rPr lang="en"/>
                        <a:t>240</a:t>
                      </a:r>
                      <a:endParaRPr/>
                    </a:p>
                  </a:txBody>
                  <a:tcPr marL="91425" marR="91425" marT="91425" marB="91425">
                    <a:solidFill>
                      <a:srgbClr val="FEF4EA"/>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Culex Restuans</a:t>
                      </a:r>
                      <a:endParaRPr/>
                    </a:p>
                  </a:txBody>
                  <a:tcPr marL="91425" marR="91425" marT="91425" marB="91425">
                    <a:solidFill>
                      <a:srgbClr val="FEF4EA"/>
                    </a:solidFill>
                  </a:tcPr>
                </a:tc>
                <a:tc>
                  <a:txBody>
                    <a:bodyPr/>
                    <a:lstStyle/>
                    <a:p>
                      <a:pPr marL="0" lvl="0" indent="0" algn="l" rtl="0">
                        <a:spcBef>
                          <a:spcPts val="0"/>
                        </a:spcBef>
                        <a:spcAft>
                          <a:spcPts val="0"/>
                        </a:spcAft>
                        <a:buNone/>
                      </a:pPr>
                      <a:r>
                        <a:rPr lang="en"/>
                        <a:t>49</a:t>
                      </a:r>
                      <a:endParaRPr/>
                    </a:p>
                  </a:txBody>
                  <a:tcPr marL="91425" marR="91425" marT="91425" marB="91425">
                    <a:solidFill>
                      <a:srgbClr val="FEF4EA"/>
                    </a:solidFill>
                  </a:tcPr>
                </a:tc>
                <a:extLst>
                  <a:ext uri="{0D108BD9-81ED-4DB2-BD59-A6C34878D82A}">
                    <a16:rowId xmlns:a16="http://schemas.microsoft.com/office/drawing/2014/main" val="10003"/>
                  </a:ext>
                </a:extLst>
              </a:tr>
            </a:tbl>
          </a:graphicData>
        </a:graphic>
      </p:graphicFrame>
      <p:sp>
        <p:nvSpPr>
          <p:cNvPr id="624" name="Google Shape;624;p53"/>
          <p:cNvSpPr txBox="1">
            <a:spLocks noGrp="1"/>
          </p:cNvSpPr>
          <p:nvPr>
            <p:ph type="title"/>
          </p:nvPr>
        </p:nvSpPr>
        <p:spPr>
          <a:xfrm>
            <a:off x="716250" y="540600"/>
            <a:ext cx="5769000" cy="54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Number of mosquitoes</a:t>
            </a:r>
            <a:endParaRPr sz="3000"/>
          </a:p>
        </p:txBody>
      </p:sp>
      <p:pic>
        <p:nvPicPr>
          <p:cNvPr id="625" name="Google Shape;625;p53"/>
          <p:cNvPicPr preferRelativeResize="0"/>
          <p:nvPr/>
        </p:nvPicPr>
        <p:blipFill>
          <a:blip r:embed="rId3">
            <a:alphaModFix/>
          </a:blip>
          <a:stretch>
            <a:fillRect/>
          </a:stretch>
        </p:blipFill>
        <p:spPr>
          <a:xfrm>
            <a:off x="264450" y="1483075"/>
            <a:ext cx="5672676" cy="2984075"/>
          </a:xfrm>
          <a:prstGeom prst="rect">
            <a:avLst/>
          </a:prstGeom>
          <a:noFill/>
          <a:ln>
            <a:noFill/>
          </a:ln>
        </p:spPr>
      </p:pic>
      <p:pic>
        <p:nvPicPr>
          <p:cNvPr id="626" name="Google Shape;626;p53"/>
          <p:cNvPicPr preferRelativeResize="0"/>
          <p:nvPr/>
        </p:nvPicPr>
        <p:blipFill>
          <a:blip r:embed="rId4">
            <a:alphaModFix/>
          </a:blip>
          <a:stretch>
            <a:fillRect/>
          </a:stretch>
        </p:blipFill>
        <p:spPr>
          <a:xfrm>
            <a:off x="4376075" y="1726126"/>
            <a:ext cx="1481625" cy="1088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4"/>
          <p:cNvSpPr txBox="1">
            <a:spLocks noGrp="1"/>
          </p:cNvSpPr>
          <p:nvPr>
            <p:ph type="title"/>
          </p:nvPr>
        </p:nvSpPr>
        <p:spPr>
          <a:xfrm>
            <a:off x="961350" y="1492400"/>
            <a:ext cx="2521500" cy="20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 of traps scaled to number of mosquitoes</a:t>
            </a:r>
            <a:endParaRPr/>
          </a:p>
        </p:txBody>
      </p:sp>
      <p:pic>
        <p:nvPicPr>
          <p:cNvPr id="632" name="Google Shape;632;p54"/>
          <p:cNvPicPr preferRelativeResize="0"/>
          <p:nvPr/>
        </p:nvPicPr>
        <p:blipFill>
          <a:blip r:embed="rId3">
            <a:alphaModFix/>
          </a:blip>
          <a:stretch>
            <a:fillRect/>
          </a:stretch>
        </p:blipFill>
        <p:spPr>
          <a:xfrm>
            <a:off x="3879525" y="245274"/>
            <a:ext cx="3575500" cy="4457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5"/>
          <p:cNvSpPr txBox="1">
            <a:spLocks noGrp="1"/>
          </p:cNvSpPr>
          <p:nvPr>
            <p:ph type="title"/>
          </p:nvPr>
        </p:nvSpPr>
        <p:spPr>
          <a:xfrm>
            <a:off x="716050" y="539500"/>
            <a:ext cx="6661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traps with WNV detected</a:t>
            </a:r>
            <a:endParaRPr/>
          </a:p>
        </p:txBody>
      </p:sp>
      <p:sp>
        <p:nvSpPr>
          <p:cNvPr id="638" name="Google Shape;638;p55"/>
          <p:cNvSpPr txBox="1"/>
          <p:nvPr/>
        </p:nvSpPr>
        <p:spPr>
          <a:xfrm>
            <a:off x="2926575" y="4592275"/>
            <a:ext cx="217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Lato"/>
                <a:ea typeface="Lato"/>
                <a:cs typeface="Lato"/>
                <a:sym typeface="Lato"/>
              </a:rPr>
              <a:t>Number of days</a:t>
            </a:r>
            <a:endParaRPr sz="1300">
              <a:latin typeface="Lato"/>
              <a:ea typeface="Lato"/>
              <a:cs typeface="Lato"/>
              <a:sym typeface="Lato"/>
            </a:endParaRPr>
          </a:p>
        </p:txBody>
      </p:sp>
      <p:sp>
        <p:nvSpPr>
          <p:cNvPr id="639" name="Google Shape;639;p55"/>
          <p:cNvSpPr txBox="1"/>
          <p:nvPr/>
        </p:nvSpPr>
        <p:spPr>
          <a:xfrm rot="-5400000">
            <a:off x="165550" y="2389627"/>
            <a:ext cx="253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Number of traps with WNV </a:t>
            </a:r>
            <a:endParaRPr sz="1300">
              <a:latin typeface="Lato"/>
              <a:ea typeface="Lato"/>
              <a:cs typeface="Lato"/>
              <a:sym typeface="Lato"/>
            </a:endParaRPr>
          </a:p>
        </p:txBody>
      </p:sp>
      <p:pic>
        <p:nvPicPr>
          <p:cNvPr id="640" name="Google Shape;640;p55"/>
          <p:cNvPicPr preferRelativeResize="0"/>
          <p:nvPr/>
        </p:nvPicPr>
        <p:blipFill>
          <a:blip r:embed="rId3">
            <a:alphaModFix/>
          </a:blip>
          <a:stretch>
            <a:fillRect/>
          </a:stretch>
        </p:blipFill>
        <p:spPr>
          <a:xfrm>
            <a:off x="1548106" y="1240600"/>
            <a:ext cx="4479720" cy="3351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56"/>
          <p:cNvSpPr txBox="1">
            <a:spLocks noGrp="1"/>
          </p:cNvSpPr>
          <p:nvPr>
            <p:ph type="title"/>
          </p:nvPr>
        </p:nvSpPr>
        <p:spPr>
          <a:xfrm>
            <a:off x="716050" y="539500"/>
            <a:ext cx="77247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mosquitoes created for test data</a:t>
            </a:r>
            <a:endParaRPr/>
          </a:p>
          <a:p>
            <a:pPr marL="0" lvl="0" indent="0" algn="l" rtl="0">
              <a:spcBef>
                <a:spcPts val="0"/>
              </a:spcBef>
              <a:spcAft>
                <a:spcPts val="0"/>
              </a:spcAft>
              <a:buNone/>
            </a:pPr>
            <a:endParaRPr/>
          </a:p>
        </p:txBody>
      </p:sp>
      <p:pic>
        <p:nvPicPr>
          <p:cNvPr id="646" name="Google Shape;646;p56"/>
          <p:cNvPicPr preferRelativeResize="0"/>
          <p:nvPr/>
        </p:nvPicPr>
        <p:blipFill>
          <a:blip r:embed="rId3">
            <a:alphaModFix/>
          </a:blip>
          <a:stretch>
            <a:fillRect/>
          </a:stretch>
        </p:blipFill>
        <p:spPr>
          <a:xfrm>
            <a:off x="1225550" y="1222975"/>
            <a:ext cx="5012775" cy="3750500"/>
          </a:xfrm>
          <a:prstGeom prst="rect">
            <a:avLst/>
          </a:prstGeom>
          <a:noFill/>
          <a:ln>
            <a:noFill/>
          </a:ln>
        </p:spPr>
      </p:pic>
      <p:sp>
        <p:nvSpPr>
          <p:cNvPr id="647" name="Google Shape;647;p56"/>
          <p:cNvSpPr txBox="1"/>
          <p:nvPr/>
        </p:nvSpPr>
        <p:spPr>
          <a:xfrm>
            <a:off x="2697975" y="4744675"/>
            <a:ext cx="217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Lato"/>
                <a:ea typeface="Lato"/>
                <a:cs typeface="Lato"/>
                <a:sym typeface="Lato"/>
              </a:rPr>
              <a:t>Number of days</a:t>
            </a:r>
            <a:endParaRPr sz="1300">
              <a:latin typeface="Lato"/>
              <a:ea typeface="Lato"/>
              <a:cs typeface="Lato"/>
              <a:sym typeface="Lato"/>
            </a:endParaRPr>
          </a:p>
        </p:txBody>
      </p:sp>
      <p:sp>
        <p:nvSpPr>
          <p:cNvPr id="648" name="Google Shape;648;p56"/>
          <p:cNvSpPr txBox="1"/>
          <p:nvPr/>
        </p:nvSpPr>
        <p:spPr>
          <a:xfrm rot="-5400000">
            <a:off x="-351800" y="2224378"/>
            <a:ext cx="2957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Number of Mosquitoes</a:t>
            </a:r>
            <a:endParaRPr sz="1300">
              <a:latin typeface="Lato"/>
              <a:ea typeface="Lato"/>
              <a:cs typeface="Lato"/>
              <a:sym typeface="Lato"/>
            </a:endParaRPr>
          </a:p>
        </p:txBody>
      </p:sp>
      <p:sp>
        <p:nvSpPr>
          <p:cNvPr id="649" name="Google Shape;649;p56"/>
          <p:cNvSpPr txBox="1">
            <a:spLocks noGrp="1"/>
          </p:cNvSpPr>
          <p:nvPr>
            <p:ph type="subTitle" idx="4294967295"/>
          </p:nvPr>
        </p:nvSpPr>
        <p:spPr>
          <a:xfrm>
            <a:off x="6489600" y="2573625"/>
            <a:ext cx="1832700" cy="72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i="1"/>
              <a:t>Note: an unsuccessful attempt due to other unforeseen outbreaks </a:t>
            </a:r>
            <a:endParaRPr sz="1400"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Google Shape;654;p57"/>
          <p:cNvPicPr preferRelativeResize="0"/>
          <p:nvPr/>
        </p:nvPicPr>
        <p:blipFill>
          <a:blip r:embed="rId3">
            <a:alphaModFix/>
          </a:blip>
          <a:stretch>
            <a:fillRect/>
          </a:stretch>
        </p:blipFill>
        <p:spPr>
          <a:xfrm>
            <a:off x="781300" y="1292375"/>
            <a:ext cx="5752649" cy="3232550"/>
          </a:xfrm>
          <a:prstGeom prst="rect">
            <a:avLst/>
          </a:prstGeom>
          <a:noFill/>
          <a:ln>
            <a:noFill/>
          </a:ln>
        </p:spPr>
      </p:pic>
      <p:sp>
        <p:nvSpPr>
          <p:cNvPr id="655" name="Google Shape;655;p57"/>
          <p:cNvSpPr txBox="1">
            <a:spLocks noGrp="1"/>
          </p:cNvSpPr>
          <p:nvPr>
            <p:ph type="title"/>
          </p:nvPr>
        </p:nvSpPr>
        <p:spPr>
          <a:xfrm>
            <a:off x="716250" y="540600"/>
            <a:ext cx="6386100" cy="54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Is the spray helpful in 2011?</a:t>
            </a:r>
            <a:endParaRPr sz="3000"/>
          </a:p>
        </p:txBody>
      </p:sp>
      <p:sp>
        <p:nvSpPr>
          <p:cNvPr id="656" name="Google Shape;656;p57"/>
          <p:cNvSpPr/>
          <p:nvPr/>
        </p:nvSpPr>
        <p:spPr>
          <a:xfrm>
            <a:off x="4642250" y="2386925"/>
            <a:ext cx="4059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a:off x="4642250" y="3401500"/>
            <a:ext cx="4059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a:off x="5038475" y="2274650"/>
            <a:ext cx="4059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a:off x="5038475" y="3289225"/>
            <a:ext cx="4059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8"/>
          <p:cNvSpPr txBox="1">
            <a:spLocks noGrp="1"/>
          </p:cNvSpPr>
          <p:nvPr>
            <p:ph type="title"/>
          </p:nvPr>
        </p:nvSpPr>
        <p:spPr>
          <a:xfrm>
            <a:off x="716250" y="540600"/>
            <a:ext cx="6283200" cy="54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Is the spray helpful in 2013?</a:t>
            </a:r>
            <a:endParaRPr sz="3000"/>
          </a:p>
        </p:txBody>
      </p:sp>
      <p:pic>
        <p:nvPicPr>
          <p:cNvPr id="665" name="Google Shape;665;p58"/>
          <p:cNvPicPr preferRelativeResize="0"/>
          <p:nvPr/>
        </p:nvPicPr>
        <p:blipFill>
          <a:blip r:embed="rId3">
            <a:alphaModFix/>
          </a:blip>
          <a:stretch>
            <a:fillRect/>
          </a:stretch>
        </p:blipFill>
        <p:spPr>
          <a:xfrm>
            <a:off x="837900" y="1351400"/>
            <a:ext cx="5769002" cy="3112308"/>
          </a:xfrm>
          <a:prstGeom prst="rect">
            <a:avLst/>
          </a:prstGeom>
          <a:noFill/>
          <a:ln>
            <a:noFill/>
          </a:ln>
        </p:spPr>
      </p:pic>
      <p:sp>
        <p:nvSpPr>
          <p:cNvPr id="666" name="Google Shape;666;p58"/>
          <p:cNvSpPr/>
          <p:nvPr/>
        </p:nvSpPr>
        <p:spPr>
          <a:xfrm>
            <a:off x="3851425" y="1787000"/>
            <a:ext cx="4059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8"/>
          <p:cNvSpPr/>
          <p:nvPr/>
        </p:nvSpPr>
        <p:spPr>
          <a:xfrm>
            <a:off x="3851425" y="2953975"/>
            <a:ext cx="4059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8"/>
          <p:cNvSpPr/>
          <p:nvPr/>
        </p:nvSpPr>
        <p:spPr>
          <a:xfrm>
            <a:off x="4459375" y="2005913"/>
            <a:ext cx="4059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8"/>
          <p:cNvSpPr/>
          <p:nvPr/>
        </p:nvSpPr>
        <p:spPr>
          <a:xfrm>
            <a:off x="4459375" y="2953963"/>
            <a:ext cx="405900" cy="3705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59"/>
          <p:cNvSpPr txBox="1">
            <a:spLocks noGrp="1"/>
          </p:cNvSpPr>
          <p:nvPr>
            <p:ph type="title"/>
          </p:nvPr>
        </p:nvSpPr>
        <p:spPr>
          <a:xfrm>
            <a:off x="5158350" y="2336349"/>
            <a:ext cx="3269400" cy="12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Feature Engineering</a:t>
            </a:r>
            <a:endParaRPr/>
          </a:p>
        </p:txBody>
      </p:sp>
      <p:sp>
        <p:nvSpPr>
          <p:cNvPr id="675" name="Google Shape;675;p59"/>
          <p:cNvSpPr txBox="1">
            <a:spLocks noGrp="1"/>
          </p:cNvSpPr>
          <p:nvPr>
            <p:ph type="title" idx="2"/>
          </p:nvPr>
        </p:nvSpPr>
        <p:spPr>
          <a:xfrm>
            <a:off x="5158350" y="848000"/>
            <a:ext cx="3269400" cy="15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676" name="Google Shape;676;p59"/>
          <p:cNvPicPr preferRelativeResize="0"/>
          <p:nvPr/>
        </p:nvPicPr>
        <p:blipFill>
          <a:blip r:embed="rId3">
            <a:alphaModFix/>
          </a:blip>
          <a:stretch>
            <a:fillRect/>
          </a:stretch>
        </p:blipFill>
        <p:spPr>
          <a:xfrm>
            <a:off x="1166975" y="848000"/>
            <a:ext cx="3499445" cy="3318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0"/>
          <p:cNvSpPr txBox="1">
            <a:spLocks noGrp="1"/>
          </p:cNvSpPr>
          <p:nvPr>
            <p:ph type="title"/>
          </p:nvPr>
        </p:nvSpPr>
        <p:spPr>
          <a:xfrm>
            <a:off x="716250" y="539496"/>
            <a:ext cx="38556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a:t>
            </a:r>
            <a:endParaRPr/>
          </a:p>
          <a:p>
            <a:pPr marL="0" lvl="0" indent="0" algn="l" rtl="0">
              <a:spcBef>
                <a:spcPts val="0"/>
              </a:spcBef>
              <a:spcAft>
                <a:spcPts val="0"/>
              </a:spcAft>
              <a:buNone/>
            </a:pPr>
            <a:endParaRPr/>
          </a:p>
        </p:txBody>
      </p:sp>
      <p:sp>
        <p:nvSpPr>
          <p:cNvPr id="682" name="Google Shape;682;p60"/>
          <p:cNvSpPr txBox="1">
            <a:spLocks noGrp="1"/>
          </p:cNvSpPr>
          <p:nvPr>
            <p:ph type="subTitle" idx="1"/>
          </p:nvPr>
        </p:nvSpPr>
        <p:spPr>
          <a:xfrm>
            <a:off x="6874133" y="2878223"/>
            <a:ext cx="15519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Weighted matrix of traps within 3km</a:t>
            </a:r>
            <a:endParaRPr/>
          </a:p>
        </p:txBody>
      </p:sp>
      <p:sp>
        <p:nvSpPr>
          <p:cNvPr id="683" name="Google Shape;683;p60"/>
          <p:cNvSpPr txBox="1">
            <a:spLocks noGrp="1"/>
          </p:cNvSpPr>
          <p:nvPr>
            <p:ph type="subTitle" idx="2"/>
          </p:nvPr>
        </p:nvSpPr>
        <p:spPr>
          <a:xfrm>
            <a:off x="6875852" y="4128600"/>
            <a:ext cx="20094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Approximate PDF of WNV per year based on normal distribution</a:t>
            </a:r>
            <a:endParaRPr/>
          </a:p>
        </p:txBody>
      </p:sp>
      <p:sp>
        <p:nvSpPr>
          <p:cNvPr id="684" name="Google Shape;684;p60"/>
          <p:cNvSpPr txBox="1">
            <a:spLocks noGrp="1"/>
          </p:cNvSpPr>
          <p:nvPr>
            <p:ph type="subTitle" idx="3"/>
          </p:nvPr>
        </p:nvSpPr>
        <p:spPr>
          <a:xfrm>
            <a:off x="6874137" y="2468404"/>
            <a:ext cx="15534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Trap Matrix</a:t>
            </a:r>
            <a:endParaRPr/>
          </a:p>
        </p:txBody>
      </p:sp>
      <p:sp>
        <p:nvSpPr>
          <p:cNvPr id="685" name="Google Shape;685;p60"/>
          <p:cNvSpPr txBox="1">
            <a:spLocks noGrp="1"/>
          </p:cNvSpPr>
          <p:nvPr>
            <p:ph type="subTitle" idx="4"/>
          </p:nvPr>
        </p:nvSpPr>
        <p:spPr>
          <a:xfrm>
            <a:off x="6874134" y="3720722"/>
            <a:ext cx="15534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Normal PDF</a:t>
            </a:r>
            <a:endParaRPr/>
          </a:p>
        </p:txBody>
      </p:sp>
      <p:sp>
        <p:nvSpPr>
          <p:cNvPr id="686" name="Google Shape;686;p60"/>
          <p:cNvSpPr txBox="1">
            <a:spLocks noGrp="1"/>
          </p:cNvSpPr>
          <p:nvPr>
            <p:ph type="subTitle" idx="5"/>
          </p:nvPr>
        </p:nvSpPr>
        <p:spPr>
          <a:xfrm>
            <a:off x="6874974" y="1623950"/>
            <a:ext cx="16833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Cumulative count since start of data set (June 1)</a:t>
            </a:r>
            <a:endParaRPr/>
          </a:p>
        </p:txBody>
      </p:sp>
      <p:sp>
        <p:nvSpPr>
          <p:cNvPr id="687" name="Google Shape;687;p60"/>
          <p:cNvSpPr txBox="1">
            <a:spLocks noGrp="1"/>
          </p:cNvSpPr>
          <p:nvPr>
            <p:ph type="subTitle" idx="6"/>
          </p:nvPr>
        </p:nvSpPr>
        <p:spPr>
          <a:xfrm>
            <a:off x="6873275" y="1216075"/>
            <a:ext cx="20094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Days since June 1</a:t>
            </a:r>
            <a:endParaRPr/>
          </a:p>
        </p:txBody>
      </p:sp>
      <p:sp>
        <p:nvSpPr>
          <p:cNvPr id="688" name="Google Shape;688;p60"/>
          <p:cNvSpPr txBox="1">
            <a:spLocks noGrp="1"/>
          </p:cNvSpPr>
          <p:nvPr>
            <p:ph type="subTitle" idx="7"/>
          </p:nvPr>
        </p:nvSpPr>
        <p:spPr>
          <a:xfrm>
            <a:off x="75024" y="3733925"/>
            <a:ext cx="2193900" cy="56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Identify traps being sprayed within 300 ft and up to 30 days</a:t>
            </a:r>
            <a:endParaRPr/>
          </a:p>
        </p:txBody>
      </p:sp>
      <p:sp>
        <p:nvSpPr>
          <p:cNvPr id="689" name="Google Shape;689;p60"/>
          <p:cNvSpPr txBox="1">
            <a:spLocks noGrp="1"/>
          </p:cNvSpPr>
          <p:nvPr>
            <p:ph type="subTitle" idx="8"/>
          </p:nvPr>
        </p:nvSpPr>
        <p:spPr>
          <a:xfrm>
            <a:off x="76671" y="2601975"/>
            <a:ext cx="2193900" cy="56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Derived from temperature &amp; Dewpoint</a:t>
            </a:r>
            <a:endParaRPr/>
          </a:p>
        </p:txBody>
      </p:sp>
      <p:sp>
        <p:nvSpPr>
          <p:cNvPr id="690" name="Google Shape;690;p60"/>
          <p:cNvSpPr txBox="1">
            <a:spLocks noGrp="1"/>
          </p:cNvSpPr>
          <p:nvPr>
            <p:ph type="subTitle" idx="9"/>
          </p:nvPr>
        </p:nvSpPr>
        <p:spPr>
          <a:xfrm>
            <a:off x="720032" y="3324102"/>
            <a:ext cx="1550700" cy="394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Trap Sprayed</a:t>
            </a:r>
            <a:endParaRPr/>
          </a:p>
        </p:txBody>
      </p:sp>
      <p:sp>
        <p:nvSpPr>
          <p:cNvPr id="691" name="Google Shape;691;p60"/>
          <p:cNvSpPr txBox="1">
            <a:spLocks noGrp="1"/>
          </p:cNvSpPr>
          <p:nvPr>
            <p:ph type="subTitle" idx="13"/>
          </p:nvPr>
        </p:nvSpPr>
        <p:spPr>
          <a:xfrm>
            <a:off x="720029" y="2194095"/>
            <a:ext cx="1550700" cy="394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Humidity</a:t>
            </a:r>
            <a:endParaRPr/>
          </a:p>
        </p:txBody>
      </p:sp>
      <p:sp>
        <p:nvSpPr>
          <p:cNvPr id="692" name="Google Shape;692;p60"/>
          <p:cNvSpPr txBox="1">
            <a:spLocks noGrp="1"/>
          </p:cNvSpPr>
          <p:nvPr>
            <p:ph type="subTitle" idx="14"/>
          </p:nvPr>
        </p:nvSpPr>
        <p:spPr>
          <a:xfrm>
            <a:off x="115025" y="1623950"/>
            <a:ext cx="2154600" cy="56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Binary Classification based on codesum</a:t>
            </a:r>
            <a:endParaRPr/>
          </a:p>
        </p:txBody>
      </p:sp>
      <p:sp>
        <p:nvSpPr>
          <p:cNvPr id="693" name="Google Shape;693;p60"/>
          <p:cNvSpPr txBox="1">
            <a:spLocks noGrp="1"/>
          </p:cNvSpPr>
          <p:nvPr>
            <p:ph type="subTitle" idx="15"/>
          </p:nvPr>
        </p:nvSpPr>
        <p:spPr>
          <a:xfrm>
            <a:off x="719175" y="1216071"/>
            <a:ext cx="1550700" cy="394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WetDry</a:t>
            </a:r>
            <a:endParaRPr/>
          </a:p>
        </p:txBody>
      </p:sp>
      <p:grpSp>
        <p:nvGrpSpPr>
          <p:cNvPr id="694" name="Google Shape;694;p60"/>
          <p:cNvGrpSpPr/>
          <p:nvPr/>
        </p:nvGrpSpPr>
        <p:grpSpPr>
          <a:xfrm>
            <a:off x="2413106" y="1273750"/>
            <a:ext cx="350166" cy="350198"/>
            <a:chOff x="1308631" y="1507830"/>
            <a:chExt cx="350166" cy="350198"/>
          </a:xfrm>
        </p:grpSpPr>
        <p:sp>
          <p:nvSpPr>
            <p:cNvPr id="695" name="Google Shape;695;p60"/>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0"/>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0"/>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0"/>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60"/>
          <p:cNvGrpSpPr/>
          <p:nvPr/>
        </p:nvGrpSpPr>
        <p:grpSpPr>
          <a:xfrm>
            <a:off x="6437164" y="1282852"/>
            <a:ext cx="331993" cy="331993"/>
            <a:chOff x="870939" y="2439293"/>
            <a:chExt cx="331993" cy="331993"/>
          </a:xfrm>
        </p:grpSpPr>
        <p:sp>
          <p:nvSpPr>
            <p:cNvPr id="700" name="Google Shape;700;p60"/>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0"/>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0"/>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0"/>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0"/>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0"/>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0"/>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0"/>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0"/>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0"/>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0"/>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0"/>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0"/>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60"/>
          <p:cNvGrpSpPr/>
          <p:nvPr/>
        </p:nvGrpSpPr>
        <p:grpSpPr>
          <a:xfrm>
            <a:off x="6429036" y="3782415"/>
            <a:ext cx="348257" cy="346188"/>
            <a:chOff x="3541011" y="3367320"/>
            <a:chExt cx="348257" cy="346188"/>
          </a:xfrm>
        </p:grpSpPr>
        <p:sp>
          <p:nvSpPr>
            <p:cNvPr id="717" name="Google Shape;717;p60"/>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0"/>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0"/>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0"/>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60"/>
          <p:cNvSpPr/>
          <p:nvPr/>
        </p:nvSpPr>
        <p:spPr>
          <a:xfrm>
            <a:off x="2410064" y="2250561"/>
            <a:ext cx="356245" cy="356627"/>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60"/>
          <p:cNvGrpSpPr/>
          <p:nvPr/>
        </p:nvGrpSpPr>
        <p:grpSpPr>
          <a:xfrm>
            <a:off x="2411770" y="3387739"/>
            <a:ext cx="352840" cy="354717"/>
            <a:chOff x="3095745" y="3805393"/>
            <a:chExt cx="352840" cy="354717"/>
          </a:xfrm>
        </p:grpSpPr>
        <p:sp>
          <p:nvSpPr>
            <p:cNvPr id="723" name="Google Shape;723;p60"/>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0"/>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0"/>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0"/>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0"/>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0"/>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60"/>
          <p:cNvGrpSpPr/>
          <p:nvPr/>
        </p:nvGrpSpPr>
        <p:grpSpPr>
          <a:xfrm>
            <a:off x="6552491" y="2497022"/>
            <a:ext cx="150831" cy="336926"/>
            <a:chOff x="2749016" y="4291176"/>
            <a:chExt cx="150831" cy="336926"/>
          </a:xfrm>
        </p:grpSpPr>
        <p:sp>
          <p:nvSpPr>
            <p:cNvPr id="730" name="Google Shape;730;p60"/>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0"/>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0"/>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0"/>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60"/>
          <p:cNvSpPr txBox="1">
            <a:spLocks noGrp="1"/>
          </p:cNvSpPr>
          <p:nvPr>
            <p:ph type="subTitle" idx="3"/>
          </p:nvPr>
        </p:nvSpPr>
        <p:spPr>
          <a:xfrm>
            <a:off x="3393275" y="4034725"/>
            <a:ext cx="23565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Weather Rolling Avg</a:t>
            </a:r>
            <a:endParaRPr/>
          </a:p>
        </p:txBody>
      </p:sp>
      <p:sp>
        <p:nvSpPr>
          <p:cNvPr id="735" name="Google Shape;735;p60"/>
          <p:cNvSpPr txBox="1">
            <a:spLocks noGrp="1"/>
          </p:cNvSpPr>
          <p:nvPr>
            <p:ph type="subTitle" idx="1"/>
          </p:nvPr>
        </p:nvSpPr>
        <p:spPr>
          <a:xfrm>
            <a:off x="3442721" y="4428925"/>
            <a:ext cx="23565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9 days rolling average of weather data</a:t>
            </a:r>
            <a:endParaRPr/>
          </a:p>
        </p:txBody>
      </p:sp>
      <p:pic>
        <p:nvPicPr>
          <p:cNvPr id="736" name="Google Shape;736;p60"/>
          <p:cNvPicPr preferRelativeResize="0"/>
          <p:nvPr/>
        </p:nvPicPr>
        <p:blipFill>
          <a:blip r:embed="rId3">
            <a:alphaModFix/>
          </a:blip>
          <a:stretch>
            <a:fillRect/>
          </a:stretch>
        </p:blipFill>
        <p:spPr>
          <a:xfrm>
            <a:off x="2927275" y="3913505"/>
            <a:ext cx="694150" cy="694150"/>
          </a:xfrm>
          <a:prstGeom prst="rect">
            <a:avLst/>
          </a:prstGeom>
          <a:noFill/>
          <a:ln>
            <a:noFill/>
          </a:ln>
        </p:spPr>
      </p:pic>
      <p:sp>
        <p:nvSpPr>
          <p:cNvPr id="4" name="AutoShape 6" descr="What Is a SERP? Search Engine Results Pages, Explained">
            <a:extLst>
              <a:ext uri="{FF2B5EF4-FFF2-40B4-BE49-F238E27FC236}">
                <a16:creationId xmlns:a16="http://schemas.microsoft.com/office/drawing/2014/main" id="{A2F958DD-0010-39DC-7F3F-AD8ADA862E98}"/>
              </a:ext>
            </a:extLst>
          </p:cNvPr>
          <p:cNvSpPr>
            <a:spLocks noChangeAspect="1" noChangeArrowheads="1"/>
          </p:cNvSpPr>
          <p:nvPr/>
        </p:nvSpPr>
        <p:spPr bwMode="auto">
          <a:xfrm>
            <a:off x="4419599" y="922351"/>
            <a:ext cx="1801799" cy="18017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Features Icon #210478 - Free Icons Library">
            <a:extLst>
              <a:ext uri="{FF2B5EF4-FFF2-40B4-BE49-F238E27FC236}">
                <a16:creationId xmlns:a16="http://schemas.microsoft.com/office/drawing/2014/main" id="{A28BD081-F43C-534A-D35C-92EE0FED0D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0594" y="1298168"/>
            <a:ext cx="3253857" cy="2543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3"/>
                                        </p:tgtEl>
                                        <p:attrNameLst>
                                          <p:attrName>style.visibility</p:attrName>
                                        </p:attrNameLst>
                                      </p:cBhvr>
                                      <p:to>
                                        <p:strVal val="visible"/>
                                      </p:to>
                                    </p:set>
                                    <p:animEffect transition="in" filter="fade">
                                      <p:cBhvr>
                                        <p:cTn id="7" dur="1000"/>
                                        <p:tgtEl>
                                          <p:spTgt spid="693"/>
                                        </p:tgtEl>
                                      </p:cBhvr>
                                    </p:animEffect>
                                  </p:childTnLst>
                                </p:cTn>
                              </p:par>
                              <p:par>
                                <p:cTn id="8" presetID="10" presetClass="entr" presetSubtype="0" fill="hold" nodeType="withEffect">
                                  <p:stCondLst>
                                    <p:cond delay="0"/>
                                  </p:stCondLst>
                                  <p:childTnLst>
                                    <p:set>
                                      <p:cBhvr>
                                        <p:cTn id="9" dur="1" fill="hold">
                                          <p:stCondLst>
                                            <p:cond delay="0"/>
                                          </p:stCondLst>
                                        </p:cTn>
                                        <p:tgtEl>
                                          <p:spTgt spid="692"/>
                                        </p:tgtEl>
                                        <p:attrNameLst>
                                          <p:attrName>style.visibility</p:attrName>
                                        </p:attrNameLst>
                                      </p:cBhvr>
                                      <p:to>
                                        <p:strVal val="visible"/>
                                      </p:to>
                                    </p:set>
                                    <p:animEffect transition="in" filter="fade">
                                      <p:cBhvr>
                                        <p:cTn id="10" dur="1000"/>
                                        <p:tgtEl>
                                          <p:spTgt spid="692"/>
                                        </p:tgtEl>
                                      </p:cBhvr>
                                    </p:animEffect>
                                  </p:childTnLst>
                                </p:cTn>
                              </p:par>
                              <p:par>
                                <p:cTn id="11" presetID="10" presetClass="entr" presetSubtype="0" fill="hold" nodeType="withEffect">
                                  <p:stCondLst>
                                    <p:cond delay="0"/>
                                  </p:stCondLst>
                                  <p:childTnLst>
                                    <p:set>
                                      <p:cBhvr>
                                        <p:cTn id="12" dur="1" fill="hold">
                                          <p:stCondLst>
                                            <p:cond delay="0"/>
                                          </p:stCondLst>
                                        </p:cTn>
                                        <p:tgtEl>
                                          <p:spTgt spid="694"/>
                                        </p:tgtEl>
                                        <p:attrNameLst>
                                          <p:attrName>style.visibility</p:attrName>
                                        </p:attrNameLst>
                                      </p:cBhvr>
                                      <p:to>
                                        <p:strVal val="visible"/>
                                      </p:to>
                                    </p:set>
                                    <p:animEffect transition="in" filter="fade">
                                      <p:cBhvr>
                                        <p:cTn id="13" dur="1000"/>
                                        <p:tgtEl>
                                          <p:spTgt spid="6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89"/>
                                        </p:tgtEl>
                                        <p:attrNameLst>
                                          <p:attrName>style.visibility</p:attrName>
                                        </p:attrNameLst>
                                      </p:cBhvr>
                                      <p:to>
                                        <p:strVal val="visible"/>
                                      </p:to>
                                    </p:set>
                                    <p:animEffect transition="in" filter="fade">
                                      <p:cBhvr>
                                        <p:cTn id="18" dur="1"/>
                                        <p:tgtEl>
                                          <p:spTgt spid="689"/>
                                        </p:tgtEl>
                                      </p:cBhvr>
                                    </p:animEffect>
                                  </p:childTnLst>
                                </p:cTn>
                              </p:par>
                              <p:par>
                                <p:cTn id="19" presetID="10" presetClass="entr" presetSubtype="0" fill="hold" nodeType="withEffect">
                                  <p:stCondLst>
                                    <p:cond delay="0"/>
                                  </p:stCondLst>
                                  <p:childTnLst>
                                    <p:set>
                                      <p:cBhvr>
                                        <p:cTn id="20" dur="1" fill="hold">
                                          <p:stCondLst>
                                            <p:cond delay="0"/>
                                          </p:stCondLst>
                                        </p:cTn>
                                        <p:tgtEl>
                                          <p:spTgt spid="691"/>
                                        </p:tgtEl>
                                        <p:attrNameLst>
                                          <p:attrName>style.visibility</p:attrName>
                                        </p:attrNameLst>
                                      </p:cBhvr>
                                      <p:to>
                                        <p:strVal val="visible"/>
                                      </p:to>
                                    </p:set>
                                    <p:animEffect transition="in" filter="fade">
                                      <p:cBhvr>
                                        <p:cTn id="21" dur="1000"/>
                                        <p:tgtEl>
                                          <p:spTgt spid="691"/>
                                        </p:tgtEl>
                                      </p:cBhvr>
                                    </p:animEffect>
                                  </p:childTnLst>
                                </p:cTn>
                              </p:par>
                              <p:par>
                                <p:cTn id="22" presetID="10" presetClass="entr" presetSubtype="0" fill="hold" nodeType="withEffect">
                                  <p:stCondLst>
                                    <p:cond delay="0"/>
                                  </p:stCondLst>
                                  <p:childTnLst>
                                    <p:set>
                                      <p:cBhvr>
                                        <p:cTn id="23" dur="1" fill="hold">
                                          <p:stCondLst>
                                            <p:cond delay="0"/>
                                          </p:stCondLst>
                                        </p:cTn>
                                        <p:tgtEl>
                                          <p:spTgt spid="721"/>
                                        </p:tgtEl>
                                        <p:attrNameLst>
                                          <p:attrName>style.visibility</p:attrName>
                                        </p:attrNameLst>
                                      </p:cBhvr>
                                      <p:to>
                                        <p:strVal val="visible"/>
                                      </p:to>
                                    </p:set>
                                    <p:animEffect transition="in" filter="fade">
                                      <p:cBhvr>
                                        <p:cTn id="24" dur="1000"/>
                                        <p:tgtEl>
                                          <p:spTgt spid="7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88"/>
                                        </p:tgtEl>
                                        <p:attrNameLst>
                                          <p:attrName>style.visibility</p:attrName>
                                        </p:attrNameLst>
                                      </p:cBhvr>
                                      <p:to>
                                        <p:strVal val="visible"/>
                                      </p:to>
                                    </p:set>
                                    <p:animEffect transition="in" filter="fade">
                                      <p:cBhvr>
                                        <p:cTn id="29" dur="1"/>
                                        <p:tgtEl>
                                          <p:spTgt spid="688"/>
                                        </p:tgtEl>
                                      </p:cBhvr>
                                    </p:animEffect>
                                  </p:childTnLst>
                                </p:cTn>
                              </p:par>
                              <p:par>
                                <p:cTn id="30" presetID="10" presetClass="entr" presetSubtype="0" fill="hold" nodeType="withEffect">
                                  <p:stCondLst>
                                    <p:cond delay="0"/>
                                  </p:stCondLst>
                                  <p:childTnLst>
                                    <p:set>
                                      <p:cBhvr>
                                        <p:cTn id="31" dur="1" fill="hold">
                                          <p:stCondLst>
                                            <p:cond delay="0"/>
                                          </p:stCondLst>
                                        </p:cTn>
                                        <p:tgtEl>
                                          <p:spTgt spid="690"/>
                                        </p:tgtEl>
                                        <p:attrNameLst>
                                          <p:attrName>style.visibility</p:attrName>
                                        </p:attrNameLst>
                                      </p:cBhvr>
                                      <p:to>
                                        <p:strVal val="visible"/>
                                      </p:to>
                                    </p:set>
                                    <p:animEffect transition="in" filter="fade">
                                      <p:cBhvr>
                                        <p:cTn id="32" dur="1000"/>
                                        <p:tgtEl>
                                          <p:spTgt spid="690"/>
                                        </p:tgtEl>
                                      </p:cBhvr>
                                    </p:animEffect>
                                  </p:childTnLst>
                                </p:cTn>
                              </p:par>
                              <p:par>
                                <p:cTn id="33" presetID="10" presetClass="entr" presetSubtype="0" fill="hold" nodeType="withEffect">
                                  <p:stCondLst>
                                    <p:cond delay="0"/>
                                  </p:stCondLst>
                                  <p:childTnLst>
                                    <p:set>
                                      <p:cBhvr>
                                        <p:cTn id="34" dur="1" fill="hold">
                                          <p:stCondLst>
                                            <p:cond delay="0"/>
                                          </p:stCondLst>
                                        </p:cTn>
                                        <p:tgtEl>
                                          <p:spTgt spid="722"/>
                                        </p:tgtEl>
                                        <p:attrNameLst>
                                          <p:attrName>style.visibility</p:attrName>
                                        </p:attrNameLst>
                                      </p:cBhvr>
                                      <p:to>
                                        <p:strVal val="visible"/>
                                      </p:to>
                                    </p:set>
                                    <p:animEffect transition="in" filter="fade">
                                      <p:cBhvr>
                                        <p:cTn id="35" dur="1000"/>
                                        <p:tgtEl>
                                          <p:spTgt spid="7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1"/>
                                        <p:tgtEl>
                                          <p:spTgt spid="734"/>
                                        </p:tgtEl>
                                      </p:cBhvr>
                                    </p:animEffect>
                                  </p:childTnLst>
                                </p:cTn>
                              </p:par>
                              <p:par>
                                <p:cTn id="41" presetID="10" presetClass="entr" presetSubtype="0" fill="hold" nodeType="withEffect">
                                  <p:stCondLst>
                                    <p:cond delay="0"/>
                                  </p:stCondLst>
                                  <p:childTnLst>
                                    <p:set>
                                      <p:cBhvr>
                                        <p:cTn id="42" dur="1" fill="hold">
                                          <p:stCondLst>
                                            <p:cond delay="0"/>
                                          </p:stCondLst>
                                        </p:cTn>
                                        <p:tgtEl>
                                          <p:spTgt spid="735"/>
                                        </p:tgtEl>
                                        <p:attrNameLst>
                                          <p:attrName>style.visibility</p:attrName>
                                        </p:attrNameLst>
                                      </p:cBhvr>
                                      <p:to>
                                        <p:strVal val="visible"/>
                                      </p:to>
                                    </p:set>
                                    <p:animEffect transition="in" filter="fade">
                                      <p:cBhvr>
                                        <p:cTn id="43" dur="1000"/>
                                        <p:tgtEl>
                                          <p:spTgt spid="735"/>
                                        </p:tgtEl>
                                      </p:cBhvr>
                                    </p:animEffect>
                                  </p:childTnLst>
                                </p:cTn>
                              </p:par>
                              <p:par>
                                <p:cTn id="44" presetID="10" presetClass="entr" presetSubtype="0" fill="hold" nodeType="withEffect">
                                  <p:stCondLst>
                                    <p:cond delay="0"/>
                                  </p:stCondLst>
                                  <p:childTnLst>
                                    <p:set>
                                      <p:cBhvr>
                                        <p:cTn id="45" dur="1" fill="hold">
                                          <p:stCondLst>
                                            <p:cond delay="0"/>
                                          </p:stCondLst>
                                        </p:cTn>
                                        <p:tgtEl>
                                          <p:spTgt spid="736"/>
                                        </p:tgtEl>
                                        <p:attrNameLst>
                                          <p:attrName>style.visibility</p:attrName>
                                        </p:attrNameLst>
                                      </p:cBhvr>
                                      <p:to>
                                        <p:strVal val="visible"/>
                                      </p:to>
                                    </p:set>
                                    <p:animEffect transition="in" filter="fade">
                                      <p:cBhvr>
                                        <p:cTn id="46" dur="1000"/>
                                        <p:tgtEl>
                                          <p:spTgt spid="7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86"/>
                                        </p:tgtEl>
                                        <p:attrNameLst>
                                          <p:attrName>style.visibility</p:attrName>
                                        </p:attrNameLst>
                                      </p:cBhvr>
                                      <p:to>
                                        <p:strVal val="visible"/>
                                      </p:to>
                                    </p:set>
                                    <p:animEffect transition="in" filter="fade">
                                      <p:cBhvr>
                                        <p:cTn id="51" dur="1"/>
                                        <p:tgtEl>
                                          <p:spTgt spid="686"/>
                                        </p:tgtEl>
                                      </p:cBhvr>
                                    </p:animEffect>
                                  </p:childTnLst>
                                </p:cTn>
                              </p:par>
                              <p:par>
                                <p:cTn id="52" presetID="10" presetClass="entr" presetSubtype="0" fill="hold" nodeType="withEffect">
                                  <p:stCondLst>
                                    <p:cond delay="0"/>
                                  </p:stCondLst>
                                  <p:childTnLst>
                                    <p:set>
                                      <p:cBhvr>
                                        <p:cTn id="53" dur="1" fill="hold">
                                          <p:stCondLst>
                                            <p:cond delay="0"/>
                                          </p:stCondLst>
                                        </p:cTn>
                                        <p:tgtEl>
                                          <p:spTgt spid="687"/>
                                        </p:tgtEl>
                                        <p:attrNameLst>
                                          <p:attrName>style.visibility</p:attrName>
                                        </p:attrNameLst>
                                      </p:cBhvr>
                                      <p:to>
                                        <p:strVal val="visible"/>
                                      </p:to>
                                    </p:set>
                                    <p:animEffect transition="in" filter="fade">
                                      <p:cBhvr>
                                        <p:cTn id="54" dur="1000"/>
                                        <p:tgtEl>
                                          <p:spTgt spid="687"/>
                                        </p:tgtEl>
                                      </p:cBhvr>
                                    </p:animEffect>
                                  </p:childTnLst>
                                </p:cTn>
                              </p:par>
                              <p:par>
                                <p:cTn id="55" presetID="10" presetClass="entr" presetSubtype="0" fill="hold" nodeType="withEffect">
                                  <p:stCondLst>
                                    <p:cond delay="0"/>
                                  </p:stCondLst>
                                  <p:childTnLst>
                                    <p:set>
                                      <p:cBhvr>
                                        <p:cTn id="56" dur="1" fill="hold">
                                          <p:stCondLst>
                                            <p:cond delay="0"/>
                                          </p:stCondLst>
                                        </p:cTn>
                                        <p:tgtEl>
                                          <p:spTgt spid="699"/>
                                        </p:tgtEl>
                                        <p:attrNameLst>
                                          <p:attrName>style.visibility</p:attrName>
                                        </p:attrNameLst>
                                      </p:cBhvr>
                                      <p:to>
                                        <p:strVal val="visible"/>
                                      </p:to>
                                    </p:set>
                                    <p:animEffect transition="in" filter="fade">
                                      <p:cBhvr>
                                        <p:cTn id="57" dur="1000"/>
                                        <p:tgtEl>
                                          <p:spTgt spid="69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82"/>
                                        </p:tgtEl>
                                        <p:attrNameLst>
                                          <p:attrName>style.visibility</p:attrName>
                                        </p:attrNameLst>
                                      </p:cBhvr>
                                      <p:to>
                                        <p:strVal val="visible"/>
                                      </p:to>
                                    </p:set>
                                    <p:animEffect transition="in" filter="fade">
                                      <p:cBhvr>
                                        <p:cTn id="62" dur="1"/>
                                        <p:tgtEl>
                                          <p:spTgt spid="682"/>
                                        </p:tgtEl>
                                      </p:cBhvr>
                                    </p:animEffect>
                                  </p:childTnLst>
                                </p:cTn>
                              </p:par>
                              <p:par>
                                <p:cTn id="63" presetID="10" presetClass="entr" presetSubtype="0" fill="hold" nodeType="withEffect">
                                  <p:stCondLst>
                                    <p:cond delay="0"/>
                                  </p:stCondLst>
                                  <p:childTnLst>
                                    <p:set>
                                      <p:cBhvr>
                                        <p:cTn id="64" dur="1" fill="hold">
                                          <p:stCondLst>
                                            <p:cond delay="0"/>
                                          </p:stCondLst>
                                        </p:cTn>
                                        <p:tgtEl>
                                          <p:spTgt spid="684"/>
                                        </p:tgtEl>
                                        <p:attrNameLst>
                                          <p:attrName>style.visibility</p:attrName>
                                        </p:attrNameLst>
                                      </p:cBhvr>
                                      <p:to>
                                        <p:strVal val="visible"/>
                                      </p:to>
                                    </p:set>
                                    <p:animEffect transition="in" filter="fade">
                                      <p:cBhvr>
                                        <p:cTn id="65" dur="1000"/>
                                        <p:tgtEl>
                                          <p:spTgt spid="684"/>
                                        </p:tgtEl>
                                      </p:cBhvr>
                                    </p:animEffect>
                                  </p:childTnLst>
                                </p:cTn>
                              </p:par>
                              <p:par>
                                <p:cTn id="66" presetID="10" presetClass="entr" presetSubtype="0" fill="hold" nodeType="withEffect">
                                  <p:stCondLst>
                                    <p:cond delay="0"/>
                                  </p:stCondLst>
                                  <p:childTnLst>
                                    <p:set>
                                      <p:cBhvr>
                                        <p:cTn id="67" dur="1" fill="hold">
                                          <p:stCondLst>
                                            <p:cond delay="0"/>
                                          </p:stCondLst>
                                        </p:cTn>
                                        <p:tgtEl>
                                          <p:spTgt spid="729"/>
                                        </p:tgtEl>
                                        <p:attrNameLst>
                                          <p:attrName>style.visibility</p:attrName>
                                        </p:attrNameLst>
                                      </p:cBhvr>
                                      <p:to>
                                        <p:strVal val="visible"/>
                                      </p:to>
                                    </p:set>
                                    <p:animEffect transition="in" filter="fade">
                                      <p:cBhvr>
                                        <p:cTn id="68" dur="1000"/>
                                        <p:tgtEl>
                                          <p:spTgt spid="72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3"/>
                                        </p:tgtEl>
                                        <p:attrNameLst>
                                          <p:attrName>style.visibility</p:attrName>
                                        </p:attrNameLst>
                                      </p:cBhvr>
                                      <p:to>
                                        <p:strVal val="visible"/>
                                      </p:to>
                                    </p:set>
                                    <p:animEffect transition="in" filter="fade">
                                      <p:cBhvr>
                                        <p:cTn id="73" dur="1"/>
                                        <p:tgtEl>
                                          <p:spTgt spid="683"/>
                                        </p:tgtEl>
                                      </p:cBhvr>
                                    </p:animEffect>
                                  </p:childTnLst>
                                </p:cTn>
                              </p:par>
                              <p:par>
                                <p:cTn id="74" presetID="10" presetClass="entr" presetSubtype="0" fill="hold" nodeType="withEffect">
                                  <p:stCondLst>
                                    <p:cond delay="0"/>
                                  </p:stCondLst>
                                  <p:childTnLst>
                                    <p:set>
                                      <p:cBhvr>
                                        <p:cTn id="75" dur="1" fill="hold">
                                          <p:stCondLst>
                                            <p:cond delay="0"/>
                                          </p:stCondLst>
                                        </p:cTn>
                                        <p:tgtEl>
                                          <p:spTgt spid="685"/>
                                        </p:tgtEl>
                                        <p:attrNameLst>
                                          <p:attrName>style.visibility</p:attrName>
                                        </p:attrNameLst>
                                      </p:cBhvr>
                                      <p:to>
                                        <p:strVal val="visible"/>
                                      </p:to>
                                    </p:set>
                                    <p:animEffect transition="in" filter="fade">
                                      <p:cBhvr>
                                        <p:cTn id="76" dur="1000"/>
                                        <p:tgtEl>
                                          <p:spTgt spid="685"/>
                                        </p:tgtEl>
                                      </p:cBhvr>
                                    </p:animEffect>
                                  </p:childTnLst>
                                </p:cTn>
                              </p:par>
                              <p:par>
                                <p:cTn id="77" presetID="10" presetClass="entr" presetSubtype="0" fill="hold" nodeType="withEffect">
                                  <p:stCondLst>
                                    <p:cond delay="0"/>
                                  </p:stCondLst>
                                  <p:childTnLst>
                                    <p:set>
                                      <p:cBhvr>
                                        <p:cTn id="78" dur="1" fill="hold">
                                          <p:stCondLst>
                                            <p:cond delay="0"/>
                                          </p:stCondLst>
                                        </p:cTn>
                                        <p:tgtEl>
                                          <p:spTgt spid="716"/>
                                        </p:tgtEl>
                                        <p:attrNameLst>
                                          <p:attrName>style.visibility</p:attrName>
                                        </p:attrNameLst>
                                      </p:cBhvr>
                                      <p:to>
                                        <p:strVal val="visible"/>
                                      </p:to>
                                    </p:set>
                                    <p:animEffect transition="in" filter="fade">
                                      <p:cBhvr>
                                        <p:cTn id="79" dur="1000"/>
                                        <p:tgtEl>
                                          <p:spTgt spid="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43"/>
          <p:cNvPicPr preferRelativeResize="0"/>
          <p:nvPr/>
        </p:nvPicPr>
        <p:blipFill>
          <a:blip r:embed="rId3">
            <a:alphaModFix/>
          </a:blip>
          <a:stretch>
            <a:fillRect/>
          </a:stretch>
        </p:blipFill>
        <p:spPr>
          <a:xfrm>
            <a:off x="5033928" y="761107"/>
            <a:ext cx="3037196" cy="3037146"/>
          </a:xfrm>
          <a:prstGeom prst="rect">
            <a:avLst/>
          </a:prstGeom>
          <a:noFill/>
          <a:ln>
            <a:noFill/>
          </a:ln>
        </p:spPr>
      </p:pic>
      <p:pic>
        <p:nvPicPr>
          <p:cNvPr id="489" name="Google Shape;489;p43"/>
          <p:cNvPicPr preferRelativeResize="0"/>
          <p:nvPr/>
        </p:nvPicPr>
        <p:blipFill>
          <a:blip r:embed="rId4">
            <a:alphaModFix/>
          </a:blip>
          <a:stretch>
            <a:fillRect/>
          </a:stretch>
        </p:blipFill>
        <p:spPr>
          <a:xfrm>
            <a:off x="3053391" y="761063"/>
            <a:ext cx="3037218" cy="3037196"/>
          </a:xfrm>
          <a:prstGeom prst="rect">
            <a:avLst/>
          </a:prstGeom>
          <a:noFill/>
          <a:ln>
            <a:noFill/>
          </a:ln>
        </p:spPr>
      </p:pic>
      <p:pic>
        <p:nvPicPr>
          <p:cNvPr id="490" name="Google Shape;490;p43"/>
          <p:cNvPicPr preferRelativeResize="0"/>
          <p:nvPr/>
        </p:nvPicPr>
        <p:blipFill>
          <a:blip r:embed="rId5">
            <a:alphaModFix/>
          </a:blip>
          <a:stretch>
            <a:fillRect/>
          </a:stretch>
        </p:blipFill>
        <p:spPr>
          <a:xfrm>
            <a:off x="1076598" y="761063"/>
            <a:ext cx="3037218" cy="3037196"/>
          </a:xfrm>
          <a:prstGeom prst="rect">
            <a:avLst/>
          </a:prstGeom>
          <a:noFill/>
          <a:ln>
            <a:noFill/>
          </a:ln>
        </p:spPr>
      </p:pic>
      <p:sp>
        <p:nvSpPr>
          <p:cNvPr id="491" name="Google Shape;491;p43"/>
          <p:cNvSpPr txBox="1">
            <a:spLocks noGrp="1"/>
          </p:cNvSpPr>
          <p:nvPr>
            <p:ph type="title"/>
          </p:nvPr>
        </p:nvSpPr>
        <p:spPr>
          <a:xfrm>
            <a:off x="716250" y="540608"/>
            <a:ext cx="38559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492" name="Google Shape;492;p43"/>
          <p:cNvSpPr txBox="1">
            <a:spLocks noGrp="1"/>
          </p:cNvSpPr>
          <p:nvPr>
            <p:ph type="subTitle" idx="1"/>
          </p:nvPr>
        </p:nvSpPr>
        <p:spPr>
          <a:xfrm>
            <a:off x="3613044" y="3436484"/>
            <a:ext cx="2139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Er Jie Yong</a:t>
            </a:r>
            <a:endParaRPr/>
          </a:p>
        </p:txBody>
      </p:sp>
      <p:sp>
        <p:nvSpPr>
          <p:cNvPr id="493" name="Google Shape;493;p43"/>
          <p:cNvSpPr txBox="1">
            <a:spLocks noGrp="1"/>
          </p:cNvSpPr>
          <p:nvPr>
            <p:ph type="subTitle" idx="2"/>
          </p:nvPr>
        </p:nvSpPr>
        <p:spPr>
          <a:xfrm>
            <a:off x="3611844" y="3847989"/>
            <a:ext cx="2142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Team Modeling Officer (TMO)</a:t>
            </a:r>
            <a:endParaRPr/>
          </a:p>
        </p:txBody>
      </p:sp>
      <p:sp>
        <p:nvSpPr>
          <p:cNvPr id="494" name="Google Shape;494;p43"/>
          <p:cNvSpPr txBox="1">
            <a:spLocks noGrp="1"/>
          </p:cNvSpPr>
          <p:nvPr>
            <p:ph type="subTitle" idx="3"/>
          </p:nvPr>
        </p:nvSpPr>
        <p:spPr>
          <a:xfrm>
            <a:off x="987600" y="3436483"/>
            <a:ext cx="2139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Richelle-Joy Chia</a:t>
            </a:r>
            <a:endParaRPr/>
          </a:p>
        </p:txBody>
      </p:sp>
      <p:sp>
        <p:nvSpPr>
          <p:cNvPr id="495" name="Google Shape;495;p43"/>
          <p:cNvSpPr txBox="1">
            <a:spLocks noGrp="1"/>
          </p:cNvSpPr>
          <p:nvPr>
            <p:ph type="subTitle" idx="4"/>
          </p:nvPr>
        </p:nvSpPr>
        <p:spPr>
          <a:xfrm>
            <a:off x="989550" y="3848695"/>
            <a:ext cx="21357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Team Lead Officer </a:t>
            </a:r>
            <a:br>
              <a:rPr lang="en"/>
            </a:br>
            <a:r>
              <a:rPr lang="en"/>
              <a:t>(TLO)</a:t>
            </a:r>
            <a:endParaRPr/>
          </a:p>
        </p:txBody>
      </p:sp>
      <p:sp>
        <p:nvSpPr>
          <p:cNvPr id="496" name="Google Shape;496;p43"/>
          <p:cNvSpPr txBox="1">
            <a:spLocks noGrp="1"/>
          </p:cNvSpPr>
          <p:nvPr>
            <p:ph type="subTitle" idx="5"/>
          </p:nvPr>
        </p:nvSpPr>
        <p:spPr>
          <a:xfrm>
            <a:off x="6285750" y="3436484"/>
            <a:ext cx="21420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Meriky Lo</a:t>
            </a:r>
            <a:endParaRPr/>
          </a:p>
        </p:txBody>
      </p:sp>
      <p:sp>
        <p:nvSpPr>
          <p:cNvPr id="497" name="Google Shape;497;p43"/>
          <p:cNvSpPr txBox="1">
            <a:spLocks noGrp="1"/>
          </p:cNvSpPr>
          <p:nvPr>
            <p:ph type="subTitle" idx="6"/>
          </p:nvPr>
        </p:nvSpPr>
        <p:spPr>
          <a:xfrm>
            <a:off x="6285750" y="3847989"/>
            <a:ext cx="2142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Team Financial Officer (TFO)</a:t>
            </a:r>
            <a:endParaRPr/>
          </a:p>
        </p:txBody>
      </p:sp>
      <p:pic>
        <p:nvPicPr>
          <p:cNvPr id="498" name="Google Shape;498;p43"/>
          <p:cNvPicPr preferRelativeResize="0"/>
          <p:nvPr/>
        </p:nvPicPr>
        <p:blipFill>
          <a:blip r:embed="rId6">
            <a:alphaModFix/>
          </a:blip>
          <a:stretch>
            <a:fillRect/>
          </a:stretch>
        </p:blipFill>
        <p:spPr>
          <a:xfrm>
            <a:off x="1397105" y="1456588"/>
            <a:ext cx="1320570" cy="1979889"/>
          </a:xfrm>
          <a:prstGeom prst="rect">
            <a:avLst/>
          </a:prstGeom>
          <a:noFill/>
          <a:ln>
            <a:noFill/>
          </a:ln>
        </p:spPr>
      </p:pic>
      <p:pic>
        <p:nvPicPr>
          <p:cNvPr id="499" name="Google Shape;499;p43"/>
          <p:cNvPicPr preferRelativeResize="0"/>
          <p:nvPr/>
        </p:nvPicPr>
        <p:blipFill>
          <a:blip r:embed="rId7">
            <a:alphaModFix/>
          </a:blip>
          <a:stretch>
            <a:fillRect/>
          </a:stretch>
        </p:blipFill>
        <p:spPr>
          <a:xfrm>
            <a:off x="4046992" y="1456593"/>
            <a:ext cx="1320574" cy="1979894"/>
          </a:xfrm>
          <a:prstGeom prst="rect">
            <a:avLst/>
          </a:prstGeom>
          <a:noFill/>
          <a:ln>
            <a:noFill/>
          </a:ln>
        </p:spPr>
      </p:pic>
      <p:pic>
        <p:nvPicPr>
          <p:cNvPr id="500" name="Google Shape;500;p43"/>
          <p:cNvPicPr preferRelativeResize="0"/>
          <p:nvPr/>
        </p:nvPicPr>
        <p:blipFill>
          <a:blip r:embed="rId8">
            <a:alphaModFix/>
          </a:blip>
          <a:stretch>
            <a:fillRect/>
          </a:stretch>
        </p:blipFill>
        <p:spPr>
          <a:xfrm>
            <a:off x="6706651" y="1436023"/>
            <a:ext cx="1320574" cy="19799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1"/>
          <p:cNvSpPr txBox="1">
            <a:spLocks noGrp="1"/>
          </p:cNvSpPr>
          <p:nvPr>
            <p:ph type="title"/>
          </p:nvPr>
        </p:nvSpPr>
        <p:spPr>
          <a:xfrm>
            <a:off x="5158350" y="2412549"/>
            <a:ext cx="3269400" cy="12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Modeling</a:t>
            </a:r>
            <a:endParaRPr/>
          </a:p>
        </p:txBody>
      </p:sp>
      <p:sp>
        <p:nvSpPr>
          <p:cNvPr id="746" name="Google Shape;746;p61"/>
          <p:cNvSpPr txBox="1">
            <a:spLocks noGrp="1"/>
          </p:cNvSpPr>
          <p:nvPr>
            <p:ph type="title" idx="2"/>
          </p:nvPr>
        </p:nvSpPr>
        <p:spPr>
          <a:xfrm>
            <a:off x="5158350" y="924200"/>
            <a:ext cx="3269400" cy="15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747" name="Google Shape;747;p61"/>
          <p:cNvPicPr preferRelativeResize="0"/>
          <p:nvPr/>
        </p:nvPicPr>
        <p:blipFill>
          <a:blip r:embed="rId3">
            <a:alphaModFix/>
          </a:blip>
          <a:stretch>
            <a:fillRect/>
          </a:stretch>
        </p:blipFill>
        <p:spPr>
          <a:xfrm>
            <a:off x="1166975" y="848000"/>
            <a:ext cx="3103100" cy="3103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1"/>
        <p:cNvGrpSpPr/>
        <p:nvPr/>
      </p:nvGrpSpPr>
      <p:grpSpPr>
        <a:xfrm>
          <a:off x="0" y="0"/>
          <a:ext cx="0" cy="0"/>
          <a:chOff x="0" y="0"/>
          <a:chExt cx="0" cy="0"/>
        </a:xfrm>
      </p:grpSpPr>
      <p:pic>
        <p:nvPicPr>
          <p:cNvPr id="752" name="Google Shape;752;p62"/>
          <p:cNvPicPr preferRelativeResize="0"/>
          <p:nvPr/>
        </p:nvPicPr>
        <p:blipFill>
          <a:blip r:embed="rId3">
            <a:alphaModFix/>
          </a:blip>
          <a:stretch>
            <a:fillRect/>
          </a:stretch>
        </p:blipFill>
        <p:spPr>
          <a:xfrm>
            <a:off x="544525" y="1915825"/>
            <a:ext cx="2929826" cy="2929826"/>
          </a:xfrm>
          <a:prstGeom prst="rect">
            <a:avLst/>
          </a:prstGeom>
          <a:noFill/>
          <a:ln>
            <a:noFill/>
          </a:ln>
        </p:spPr>
      </p:pic>
      <p:sp>
        <p:nvSpPr>
          <p:cNvPr id="753" name="Google Shape;753;p62"/>
          <p:cNvSpPr/>
          <p:nvPr/>
        </p:nvSpPr>
        <p:spPr>
          <a:xfrm rot="2700000">
            <a:off x="4390258" y="2195081"/>
            <a:ext cx="1463808" cy="1230174"/>
          </a:xfrm>
          <a:custGeom>
            <a:avLst/>
            <a:gdLst/>
            <a:ahLst/>
            <a:cxnLst/>
            <a:rect l="l" t="t" r="r" b="b"/>
            <a:pathLst>
              <a:path w="89694" h="73577" extrusionOk="0">
                <a:moveTo>
                  <a:pt x="54766" y="0"/>
                </a:moveTo>
                <a:cubicBezTo>
                  <a:pt x="45488" y="0"/>
                  <a:pt x="36180" y="4627"/>
                  <a:pt x="33451" y="13658"/>
                </a:cubicBezTo>
                <a:cubicBezTo>
                  <a:pt x="30210" y="24362"/>
                  <a:pt x="25825" y="36843"/>
                  <a:pt x="13722" y="36843"/>
                </a:cubicBezTo>
                <a:cubicBezTo>
                  <a:pt x="13382" y="36843"/>
                  <a:pt x="13036" y="36833"/>
                  <a:pt x="12684" y="36813"/>
                </a:cubicBezTo>
                <a:cubicBezTo>
                  <a:pt x="12387" y="36796"/>
                  <a:pt x="12100" y="36788"/>
                  <a:pt x="11821" y="36788"/>
                </a:cubicBezTo>
                <a:cubicBezTo>
                  <a:pt x="0" y="36788"/>
                  <a:pt x="4674" y="51707"/>
                  <a:pt x="9713" y="58715"/>
                </a:cubicBezTo>
                <a:cubicBezTo>
                  <a:pt x="13822" y="64422"/>
                  <a:pt x="23742" y="73576"/>
                  <a:pt x="39807" y="73576"/>
                </a:cubicBezTo>
                <a:cubicBezTo>
                  <a:pt x="43908" y="73576"/>
                  <a:pt x="48409" y="72979"/>
                  <a:pt x="53317" y="71577"/>
                </a:cubicBezTo>
                <a:cubicBezTo>
                  <a:pt x="72842" y="66006"/>
                  <a:pt x="89693" y="45758"/>
                  <a:pt x="82690" y="23081"/>
                </a:cubicBezTo>
                <a:cubicBezTo>
                  <a:pt x="78594" y="9848"/>
                  <a:pt x="69881" y="2717"/>
                  <a:pt x="60745" y="659"/>
                </a:cubicBezTo>
                <a:cubicBezTo>
                  <a:pt x="58799" y="219"/>
                  <a:pt x="56783" y="0"/>
                  <a:pt x="54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2"/>
          <p:cNvSpPr txBox="1">
            <a:spLocks noGrp="1"/>
          </p:cNvSpPr>
          <p:nvPr>
            <p:ph type="title"/>
          </p:nvPr>
        </p:nvSpPr>
        <p:spPr>
          <a:xfrm>
            <a:off x="716250" y="540608"/>
            <a:ext cx="38712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a:t>
            </a:r>
            <a:endParaRPr/>
          </a:p>
        </p:txBody>
      </p:sp>
      <p:sp>
        <p:nvSpPr>
          <p:cNvPr id="755" name="Google Shape;755;p62"/>
          <p:cNvSpPr txBox="1"/>
          <p:nvPr/>
        </p:nvSpPr>
        <p:spPr>
          <a:xfrm>
            <a:off x="4348625" y="2507350"/>
            <a:ext cx="1518900" cy="42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Palanquin SemiBold"/>
                <a:ea typeface="Palanquin SemiBold"/>
                <a:cs typeface="Palanquin SemiBold"/>
                <a:sym typeface="Palanquin SemiBold"/>
              </a:rPr>
              <a:t>Base parameters</a:t>
            </a:r>
            <a:endParaRPr sz="1500">
              <a:solidFill>
                <a:schemeClr val="dk1"/>
              </a:solidFill>
              <a:latin typeface="Palanquin SemiBold"/>
              <a:ea typeface="Palanquin SemiBold"/>
              <a:cs typeface="Palanquin SemiBold"/>
              <a:sym typeface="Palanquin SemiBold"/>
            </a:endParaRPr>
          </a:p>
        </p:txBody>
      </p:sp>
      <p:sp>
        <p:nvSpPr>
          <p:cNvPr id="756" name="Google Shape;756;p62"/>
          <p:cNvSpPr txBox="1">
            <a:spLocks noGrp="1"/>
          </p:cNvSpPr>
          <p:nvPr>
            <p:ph type="subTitle" idx="4294967295"/>
          </p:nvPr>
        </p:nvSpPr>
        <p:spPr>
          <a:xfrm>
            <a:off x="4501024" y="3353025"/>
            <a:ext cx="2646000" cy="109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Palanquin"/>
                <a:ea typeface="Palanquin"/>
                <a:cs typeface="Palanquin"/>
                <a:sym typeface="Palanquin"/>
              </a:rPr>
              <a:t>•Fix Imbalance</a:t>
            </a:r>
            <a:endParaRPr sz="1400">
              <a:solidFill>
                <a:srgbClr val="000000"/>
              </a:solidFill>
              <a:latin typeface="Palanquin"/>
              <a:ea typeface="Palanquin"/>
              <a:cs typeface="Palanquin"/>
              <a:sym typeface="Palanquin"/>
            </a:endParaRPr>
          </a:p>
          <a:p>
            <a:pPr marL="0" lvl="0" indent="0" algn="l" rtl="0">
              <a:spcBef>
                <a:spcPts val="0"/>
              </a:spcBef>
              <a:spcAft>
                <a:spcPts val="0"/>
              </a:spcAft>
              <a:buNone/>
            </a:pPr>
            <a:r>
              <a:rPr lang="en" sz="1400">
                <a:solidFill>
                  <a:srgbClr val="000000"/>
                </a:solidFill>
                <a:latin typeface="Palanquin"/>
                <a:ea typeface="Palanquin"/>
                <a:cs typeface="Palanquin"/>
                <a:sym typeface="Palanquin"/>
              </a:rPr>
              <a:t>•Remove multicollinearity</a:t>
            </a:r>
            <a:endParaRPr sz="1400">
              <a:solidFill>
                <a:srgbClr val="000000"/>
              </a:solidFill>
              <a:latin typeface="Palanquin"/>
              <a:ea typeface="Palanquin"/>
              <a:cs typeface="Palanquin"/>
              <a:sym typeface="Palanquin"/>
            </a:endParaRPr>
          </a:p>
          <a:p>
            <a:pPr marL="0" lvl="0" indent="0" algn="l" rtl="0">
              <a:spcBef>
                <a:spcPts val="0"/>
              </a:spcBef>
              <a:spcAft>
                <a:spcPts val="0"/>
              </a:spcAft>
              <a:buNone/>
            </a:pPr>
            <a:r>
              <a:rPr lang="en" sz="1400">
                <a:solidFill>
                  <a:srgbClr val="000000"/>
                </a:solidFill>
                <a:latin typeface="Palanquin"/>
                <a:ea typeface="Palanquin"/>
                <a:cs typeface="Palanquin"/>
                <a:sym typeface="Palanquin"/>
              </a:rPr>
              <a:t>•Polynomial Features</a:t>
            </a:r>
            <a:endParaRPr sz="1400">
              <a:solidFill>
                <a:srgbClr val="000000"/>
              </a:solidFill>
              <a:latin typeface="Palanquin"/>
              <a:ea typeface="Palanquin"/>
              <a:cs typeface="Palanquin"/>
              <a:sym typeface="Palanquin"/>
            </a:endParaRPr>
          </a:p>
          <a:p>
            <a:pPr marL="0" lvl="0" indent="0" algn="ctr" rtl="0">
              <a:lnSpc>
                <a:spcPct val="100000"/>
              </a:lnSpc>
              <a:spcBef>
                <a:spcPts val="0"/>
              </a:spcBef>
              <a:spcAft>
                <a:spcPts val="1600"/>
              </a:spcAft>
              <a:buNone/>
            </a:pPr>
            <a:endParaRPr sz="1400">
              <a:latin typeface="Palanquin"/>
              <a:ea typeface="Palanquin"/>
              <a:cs typeface="Palanquin"/>
              <a:sym typeface="Palanquin"/>
            </a:endParaRPr>
          </a:p>
        </p:txBody>
      </p:sp>
      <p:cxnSp>
        <p:nvCxnSpPr>
          <p:cNvPr id="757" name="Google Shape;757;p62"/>
          <p:cNvCxnSpPr/>
          <p:nvPr/>
        </p:nvCxnSpPr>
        <p:spPr>
          <a:xfrm>
            <a:off x="6117850" y="2798050"/>
            <a:ext cx="3173400" cy="0"/>
          </a:xfrm>
          <a:prstGeom prst="straightConnector1">
            <a:avLst/>
          </a:prstGeom>
          <a:noFill/>
          <a:ln w="19050" cap="flat" cmpd="sng">
            <a:solidFill>
              <a:schemeClr val="dk2"/>
            </a:solidFill>
            <a:prstDash val="solid"/>
            <a:round/>
            <a:headEnd type="none" w="med" len="med"/>
            <a:tailEnd type="none" w="med" len="med"/>
          </a:ln>
        </p:spPr>
      </p:cxnSp>
      <p:pic>
        <p:nvPicPr>
          <p:cNvPr id="758" name="Google Shape;758;p62"/>
          <p:cNvPicPr preferRelativeResize="0"/>
          <p:nvPr/>
        </p:nvPicPr>
        <p:blipFill rotWithShape="1">
          <a:blip r:embed="rId4">
            <a:alphaModFix/>
          </a:blip>
          <a:srcRect t="10235" b="23129"/>
          <a:stretch/>
        </p:blipFill>
        <p:spPr>
          <a:xfrm>
            <a:off x="5046350" y="-236150"/>
            <a:ext cx="2136900" cy="1423800"/>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6"/>
        <p:cNvGrpSpPr/>
        <p:nvPr/>
      </p:nvGrpSpPr>
      <p:grpSpPr>
        <a:xfrm>
          <a:off x="0" y="0"/>
          <a:ext cx="0" cy="0"/>
          <a:chOff x="0" y="0"/>
          <a:chExt cx="0" cy="0"/>
        </a:xfrm>
      </p:grpSpPr>
      <p:cxnSp>
        <p:nvCxnSpPr>
          <p:cNvPr id="767" name="Google Shape;767;p63"/>
          <p:cNvCxnSpPr/>
          <p:nvPr/>
        </p:nvCxnSpPr>
        <p:spPr>
          <a:xfrm>
            <a:off x="217125" y="2191000"/>
            <a:ext cx="524100" cy="8400"/>
          </a:xfrm>
          <a:prstGeom prst="straightConnector1">
            <a:avLst/>
          </a:prstGeom>
          <a:noFill/>
          <a:ln w="9525" cap="flat" cmpd="sng">
            <a:solidFill>
              <a:schemeClr val="dk2"/>
            </a:solidFill>
            <a:prstDash val="solid"/>
            <a:round/>
            <a:headEnd type="none" w="med" len="med"/>
            <a:tailEnd type="none" w="med" len="med"/>
          </a:ln>
        </p:spPr>
      </p:cxnSp>
      <p:cxnSp>
        <p:nvCxnSpPr>
          <p:cNvPr id="768" name="Google Shape;768;p63"/>
          <p:cNvCxnSpPr/>
          <p:nvPr/>
        </p:nvCxnSpPr>
        <p:spPr>
          <a:xfrm>
            <a:off x="217125" y="1218788"/>
            <a:ext cx="524100" cy="8400"/>
          </a:xfrm>
          <a:prstGeom prst="straightConnector1">
            <a:avLst/>
          </a:prstGeom>
          <a:noFill/>
          <a:ln w="9525" cap="flat" cmpd="sng">
            <a:solidFill>
              <a:schemeClr val="dk2"/>
            </a:solidFill>
            <a:prstDash val="solid"/>
            <a:round/>
            <a:headEnd type="none" w="med" len="med"/>
            <a:tailEnd type="none" w="med" len="med"/>
          </a:ln>
        </p:spPr>
      </p:cxnSp>
      <p:sp>
        <p:nvSpPr>
          <p:cNvPr id="769" name="Google Shape;769;p63"/>
          <p:cNvSpPr txBox="1">
            <a:spLocks noGrp="1"/>
          </p:cNvSpPr>
          <p:nvPr>
            <p:ph type="title"/>
          </p:nvPr>
        </p:nvSpPr>
        <p:spPr>
          <a:xfrm>
            <a:off x="540025" y="163358"/>
            <a:ext cx="38559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a:t>
            </a:r>
            <a:endParaRPr/>
          </a:p>
        </p:txBody>
      </p:sp>
      <p:sp>
        <p:nvSpPr>
          <p:cNvPr id="770" name="Google Shape;770;p63"/>
          <p:cNvSpPr/>
          <p:nvPr/>
        </p:nvSpPr>
        <p:spPr>
          <a:xfrm rot="-1817486">
            <a:off x="709558" y="809887"/>
            <a:ext cx="1348182" cy="1037147"/>
          </a:xfrm>
          <a:custGeom>
            <a:avLst/>
            <a:gdLst/>
            <a:ahLst/>
            <a:cxnLst/>
            <a:rect l="l" t="t" r="r" b="b"/>
            <a:pathLst>
              <a:path w="73795" h="56770" extrusionOk="0">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Palanquin"/>
              <a:ea typeface="Palanquin"/>
              <a:cs typeface="Palanquin"/>
              <a:sym typeface="Palanquin"/>
            </a:endParaRPr>
          </a:p>
        </p:txBody>
      </p:sp>
      <p:sp>
        <p:nvSpPr>
          <p:cNvPr id="771" name="Google Shape;771;p63"/>
          <p:cNvSpPr txBox="1"/>
          <p:nvPr/>
        </p:nvSpPr>
        <p:spPr>
          <a:xfrm>
            <a:off x="819919" y="969175"/>
            <a:ext cx="1180200" cy="54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•Standard Scaler</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•Feature Selection</a:t>
            </a:r>
            <a:endParaRPr sz="1000">
              <a:latin typeface="Palanquin"/>
              <a:ea typeface="Palanquin"/>
              <a:cs typeface="Palanquin"/>
              <a:sym typeface="Palanquin"/>
            </a:endParaRPr>
          </a:p>
          <a:p>
            <a:pPr marL="0" lvl="0" indent="0" algn="ctr" rtl="0">
              <a:spcBef>
                <a:spcPts val="0"/>
              </a:spcBef>
              <a:spcAft>
                <a:spcPts val="0"/>
              </a:spcAft>
              <a:buNone/>
            </a:pPr>
            <a:endParaRPr sz="1000">
              <a:solidFill>
                <a:schemeClr val="dk1"/>
              </a:solidFill>
              <a:latin typeface="Palanquin SemiBold"/>
              <a:ea typeface="Palanquin SemiBold"/>
              <a:cs typeface="Palanquin SemiBold"/>
              <a:sym typeface="Palanquin SemiBold"/>
            </a:endParaRPr>
          </a:p>
        </p:txBody>
      </p:sp>
      <p:cxnSp>
        <p:nvCxnSpPr>
          <p:cNvPr id="772" name="Google Shape;772;p63"/>
          <p:cNvCxnSpPr/>
          <p:nvPr/>
        </p:nvCxnSpPr>
        <p:spPr>
          <a:xfrm>
            <a:off x="-429112" y="2645648"/>
            <a:ext cx="653700" cy="0"/>
          </a:xfrm>
          <a:prstGeom prst="straightConnector1">
            <a:avLst/>
          </a:prstGeom>
          <a:noFill/>
          <a:ln w="9525" cap="flat" cmpd="sng">
            <a:solidFill>
              <a:schemeClr val="dk2"/>
            </a:solidFill>
            <a:prstDash val="solid"/>
            <a:round/>
            <a:headEnd type="none" w="med" len="med"/>
            <a:tailEnd type="none" w="med" len="med"/>
          </a:ln>
        </p:spPr>
      </p:cxnSp>
      <p:sp>
        <p:nvSpPr>
          <p:cNvPr id="773" name="Google Shape;773;p63"/>
          <p:cNvSpPr/>
          <p:nvPr/>
        </p:nvSpPr>
        <p:spPr>
          <a:xfrm rot="-1817486">
            <a:off x="709558" y="1782596"/>
            <a:ext cx="1348182" cy="1037147"/>
          </a:xfrm>
          <a:custGeom>
            <a:avLst/>
            <a:gdLst/>
            <a:ahLst/>
            <a:cxnLst/>
            <a:rect l="l" t="t" r="r" b="b"/>
            <a:pathLst>
              <a:path w="73795" h="56770" extrusionOk="0">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Palanquin"/>
              <a:ea typeface="Palanquin"/>
              <a:cs typeface="Palanquin"/>
              <a:sym typeface="Palanquin"/>
            </a:endParaRPr>
          </a:p>
        </p:txBody>
      </p:sp>
      <p:sp>
        <p:nvSpPr>
          <p:cNvPr id="774" name="Google Shape;774;p63"/>
          <p:cNvSpPr txBox="1"/>
          <p:nvPr/>
        </p:nvSpPr>
        <p:spPr>
          <a:xfrm>
            <a:off x="779869" y="1929500"/>
            <a:ext cx="1260300" cy="54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•PowerTransformer</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•Feature Selection</a:t>
            </a:r>
            <a:endParaRPr sz="1000">
              <a:latin typeface="Palanquin"/>
              <a:ea typeface="Palanquin"/>
              <a:cs typeface="Palanquin"/>
              <a:sym typeface="Palanquin"/>
            </a:endParaRPr>
          </a:p>
        </p:txBody>
      </p:sp>
      <p:sp>
        <p:nvSpPr>
          <p:cNvPr id="775" name="Google Shape;775;p63"/>
          <p:cNvSpPr/>
          <p:nvPr/>
        </p:nvSpPr>
        <p:spPr>
          <a:xfrm rot="-1817486">
            <a:off x="709558" y="2755304"/>
            <a:ext cx="1348182" cy="1037147"/>
          </a:xfrm>
          <a:custGeom>
            <a:avLst/>
            <a:gdLst/>
            <a:ahLst/>
            <a:cxnLst/>
            <a:rect l="l" t="t" r="r" b="b"/>
            <a:pathLst>
              <a:path w="73795" h="56770" extrusionOk="0">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Palanquin"/>
              <a:ea typeface="Palanquin"/>
              <a:cs typeface="Palanquin"/>
              <a:sym typeface="Palanquin"/>
            </a:endParaRPr>
          </a:p>
        </p:txBody>
      </p:sp>
      <p:sp>
        <p:nvSpPr>
          <p:cNvPr id="776" name="Google Shape;776;p63"/>
          <p:cNvSpPr txBox="1"/>
          <p:nvPr/>
        </p:nvSpPr>
        <p:spPr>
          <a:xfrm>
            <a:off x="843319" y="2889825"/>
            <a:ext cx="1133400" cy="54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•Standard Scaler</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•PCA</a:t>
            </a:r>
            <a:endParaRPr sz="1000">
              <a:latin typeface="Palanquin"/>
              <a:ea typeface="Palanquin"/>
              <a:cs typeface="Palanquin"/>
              <a:sym typeface="Palanquin"/>
            </a:endParaRPr>
          </a:p>
        </p:txBody>
      </p:sp>
      <p:cxnSp>
        <p:nvCxnSpPr>
          <p:cNvPr id="777" name="Google Shape;777;p63"/>
          <p:cNvCxnSpPr/>
          <p:nvPr/>
        </p:nvCxnSpPr>
        <p:spPr>
          <a:xfrm>
            <a:off x="217125" y="3157725"/>
            <a:ext cx="524100" cy="8400"/>
          </a:xfrm>
          <a:prstGeom prst="straightConnector1">
            <a:avLst/>
          </a:prstGeom>
          <a:noFill/>
          <a:ln w="9525" cap="flat" cmpd="sng">
            <a:solidFill>
              <a:schemeClr val="dk2"/>
            </a:solidFill>
            <a:prstDash val="solid"/>
            <a:round/>
            <a:headEnd type="none" w="med" len="med"/>
            <a:tailEnd type="none" w="med" len="med"/>
          </a:ln>
        </p:spPr>
      </p:cxnSp>
      <p:cxnSp>
        <p:nvCxnSpPr>
          <p:cNvPr id="778" name="Google Shape;778;p63"/>
          <p:cNvCxnSpPr/>
          <p:nvPr/>
        </p:nvCxnSpPr>
        <p:spPr>
          <a:xfrm>
            <a:off x="217125" y="4207600"/>
            <a:ext cx="524100" cy="8400"/>
          </a:xfrm>
          <a:prstGeom prst="straightConnector1">
            <a:avLst/>
          </a:prstGeom>
          <a:noFill/>
          <a:ln w="9525" cap="flat" cmpd="sng">
            <a:solidFill>
              <a:schemeClr val="dk2"/>
            </a:solidFill>
            <a:prstDash val="solid"/>
            <a:round/>
            <a:headEnd type="none" w="med" len="med"/>
            <a:tailEnd type="none" w="med" len="med"/>
          </a:ln>
        </p:spPr>
      </p:cxnSp>
      <p:sp>
        <p:nvSpPr>
          <p:cNvPr id="779" name="Google Shape;779;p63"/>
          <p:cNvSpPr/>
          <p:nvPr/>
        </p:nvSpPr>
        <p:spPr>
          <a:xfrm rot="-1817486">
            <a:off x="709558" y="3728012"/>
            <a:ext cx="1348182" cy="1037147"/>
          </a:xfrm>
          <a:custGeom>
            <a:avLst/>
            <a:gdLst/>
            <a:ahLst/>
            <a:cxnLst/>
            <a:rect l="l" t="t" r="r" b="b"/>
            <a:pathLst>
              <a:path w="73795" h="56770" extrusionOk="0">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Palanquin"/>
              <a:ea typeface="Palanquin"/>
              <a:cs typeface="Palanquin"/>
              <a:sym typeface="Palanquin"/>
            </a:endParaRPr>
          </a:p>
        </p:txBody>
      </p:sp>
      <p:sp>
        <p:nvSpPr>
          <p:cNvPr id="780" name="Google Shape;780;p63"/>
          <p:cNvSpPr txBox="1"/>
          <p:nvPr/>
        </p:nvSpPr>
        <p:spPr>
          <a:xfrm>
            <a:off x="775969" y="3894775"/>
            <a:ext cx="1268100" cy="54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•PowerTransformer</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•PCA</a:t>
            </a:r>
            <a:endParaRPr sz="1000">
              <a:latin typeface="Palanquin"/>
              <a:ea typeface="Palanquin"/>
              <a:cs typeface="Palanquin"/>
              <a:sym typeface="Palanquin"/>
            </a:endParaRPr>
          </a:p>
        </p:txBody>
      </p:sp>
      <p:cxnSp>
        <p:nvCxnSpPr>
          <p:cNvPr id="781" name="Google Shape;781;p63"/>
          <p:cNvCxnSpPr/>
          <p:nvPr/>
        </p:nvCxnSpPr>
        <p:spPr>
          <a:xfrm rot="10800000">
            <a:off x="224600" y="1225050"/>
            <a:ext cx="0" cy="2994900"/>
          </a:xfrm>
          <a:prstGeom prst="straightConnector1">
            <a:avLst/>
          </a:prstGeom>
          <a:noFill/>
          <a:ln w="9525" cap="flat" cmpd="sng">
            <a:solidFill>
              <a:schemeClr val="dk2"/>
            </a:solidFill>
            <a:prstDash val="solid"/>
            <a:round/>
            <a:headEnd type="none" w="med" len="med"/>
            <a:tailEnd type="none" w="med" len="med"/>
          </a:ln>
        </p:spPr>
      </p:cxnSp>
      <p:grpSp>
        <p:nvGrpSpPr>
          <p:cNvPr id="782" name="Google Shape;782;p63"/>
          <p:cNvGrpSpPr/>
          <p:nvPr/>
        </p:nvGrpSpPr>
        <p:grpSpPr>
          <a:xfrm>
            <a:off x="4519301" y="1307960"/>
            <a:ext cx="4338549" cy="2741815"/>
            <a:chOff x="4519301" y="1991172"/>
            <a:chExt cx="4338549" cy="2741815"/>
          </a:xfrm>
        </p:grpSpPr>
        <p:sp>
          <p:nvSpPr>
            <p:cNvPr id="783" name="Google Shape;783;p63"/>
            <p:cNvSpPr/>
            <p:nvPr/>
          </p:nvSpPr>
          <p:spPr>
            <a:xfrm rot="9347882">
              <a:off x="5948349" y="2182035"/>
              <a:ext cx="1129813" cy="927241"/>
            </a:xfrm>
            <a:custGeom>
              <a:avLst/>
              <a:gdLst/>
              <a:ahLst/>
              <a:cxnLst/>
              <a:rect l="l" t="t" r="r" b="b"/>
              <a:pathLst>
                <a:path w="153750" h="126144" extrusionOk="0">
                  <a:moveTo>
                    <a:pt x="27321" y="0"/>
                  </a:moveTo>
                  <a:cubicBezTo>
                    <a:pt x="22510" y="0"/>
                    <a:pt x="17838" y="2054"/>
                    <a:pt x="13467" y="6551"/>
                  </a:cubicBezTo>
                  <a:cubicBezTo>
                    <a:pt x="1" y="20389"/>
                    <a:pt x="2388" y="43618"/>
                    <a:pt x="6983" y="59864"/>
                  </a:cubicBezTo>
                  <a:cubicBezTo>
                    <a:pt x="14231" y="85555"/>
                    <a:pt x="39158" y="116404"/>
                    <a:pt x="70993" y="124277"/>
                  </a:cubicBezTo>
                  <a:cubicBezTo>
                    <a:pt x="76113" y="125544"/>
                    <a:pt x="81273" y="126144"/>
                    <a:pt x="86362" y="126144"/>
                  </a:cubicBezTo>
                  <a:cubicBezTo>
                    <a:pt x="112923" y="126144"/>
                    <a:pt x="137557" y="109793"/>
                    <a:pt x="144628" y="86425"/>
                  </a:cubicBezTo>
                  <a:cubicBezTo>
                    <a:pt x="153750" y="56313"/>
                    <a:pt x="123783" y="43666"/>
                    <a:pt x="111420" y="43666"/>
                  </a:cubicBezTo>
                  <a:cubicBezTo>
                    <a:pt x="111169" y="43666"/>
                    <a:pt x="110927" y="43671"/>
                    <a:pt x="110691" y="43681"/>
                  </a:cubicBezTo>
                  <a:cubicBezTo>
                    <a:pt x="106748" y="43856"/>
                    <a:pt x="102219" y="44122"/>
                    <a:pt x="97500" y="44122"/>
                  </a:cubicBezTo>
                  <a:cubicBezTo>
                    <a:pt x="84159" y="44122"/>
                    <a:pt x="69301" y="41996"/>
                    <a:pt x="61878" y="29674"/>
                  </a:cubicBezTo>
                  <a:cubicBezTo>
                    <a:pt x="51026" y="11647"/>
                    <a:pt x="38779" y="0"/>
                    <a:pt x="27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3"/>
            <p:cNvSpPr txBox="1"/>
            <p:nvPr/>
          </p:nvSpPr>
          <p:spPr>
            <a:xfrm>
              <a:off x="5884129" y="2308125"/>
              <a:ext cx="12603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latin typeface="Palanquin"/>
                  <a:ea typeface="Palanquin"/>
                  <a:cs typeface="Palanquin"/>
                  <a:sym typeface="Palanquin"/>
                </a:rPr>
                <a:t>2nd weighted classification </a:t>
              </a:r>
              <a:endParaRPr sz="1200">
                <a:latin typeface="Palanquin"/>
                <a:ea typeface="Palanquin"/>
                <a:cs typeface="Palanquin"/>
                <a:sym typeface="Palanquin"/>
              </a:endParaRPr>
            </a:p>
          </p:txBody>
        </p:sp>
        <p:sp>
          <p:nvSpPr>
            <p:cNvPr id="785" name="Google Shape;785;p63"/>
            <p:cNvSpPr/>
            <p:nvPr/>
          </p:nvSpPr>
          <p:spPr>
            <a:xfrm rot="9347882">
              <a:off x="5948349" y="3522173"/>
              <a:ext cx="1129813" cy="927241"/>
            </a:xfrm>
            <a:custGeom>
              <a:avLst/>
              <a:gdLst/>
              <a:ahLst/>
              <a:cxnLst/>
              <a:rect l="l" t="t" r="r" b="b"/>
              <a:pathLst>
                <a:path w="153750" h="126144" extrusionOk="0">
                  <a:moveTo>
                    <a:pt x="27321" y="0"/>
                  </a:moveTo>
                  <a:cubicBezTo>
                    <a:pt x="22510" y="0"/>
                    <a:pt x="17838" y="2054"/>
                    <a:pt x="13467" y="6551"/>
                  </a:cubicBezTo>
                  <a:cubicBezTo>
                    <a:pt x="1" y="20389"/>
                    <a:pt x="2388" y="43618"/>
                    <a:pt x="6983" y="59864"/>
                  </a:cubicBezTo>
                  <a:cubicBezTo>
                    <a:pt x="14231" y="85555"/>
                    <a:pt x="39158" y="116404"/>
                    <a:pt x="70993" y="124277"/>
                  </a:cubicBezTo>
                  <a:cubicBezTo>
                    <a:pt x="76113" y="125544"/>
                    <a:pt x="81273" y="126144"/>
                    <a:pt x="86362" y="126144"/>
                  </a:cubicBezTo>
                  <a:cubicBezTo>
                    <a:pt x="112923" y="126144"/>
                    <a:pt x="137557" y="109793"/>
                    <a:pt x="144628" y="86425"/>
                  </a:cubicBezTo>
                  <a:cubicBezTo>
                    <a:pt x="153750" y="56313"/>
                    <a:pt x="123783" y="43666"/>
                    <a:pt x="111420" y="43666"/>
                  </a:cubicBezTo>
                  <a:cubicBezTo>
                    <a:pt x="111169" y="43666"/>
                    <a:pt x="110927" y="43671"/>
                    <a:pt x="110691" y="43681"/>
                  </a:cubicBezTo>
                  <a:cubicBezTo>
                    <a:pt x="106748" y="43856"/>
                    <a:pt x="102219" y="44122"/>
                    <a:pt x="97500" y="44122"/>
                  </a:cubicBezTo>
                  <a:cubicBezTo>
                    <a:pt x="84159" y="44122"/>
                    <a:pt x="69301" y="41996"/>
                    <a:pt x="61878" y="29674"/>
                  </a:cubicBezTo>
                  <a:cubicBezTo>
                    <a:pt x="51026" y="11647"/>
                    <a:pt x="38779" y="0"/>
                    <a:pt x="273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3"/>
            <p:cNvSpPr txBox="1"/>
            <p:nvPr/>
          </p:nvSpPr>
          <p:spPr>
            <a:xfrm>
              <a:off x="5907100" y="3578613"/>
              <a:ext cx="12123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latin typeface="Palanquin"/>
                  <a:ea typeface="Palanquin"/>
                  <a:cs typeface="Palanquin"/>
                  <a:sym typeface="Palanquin"/>
                </a:rPr>
                <a:t>Tune &amp; Ensemble</a:t>
              </a:r>
              <a:endParaRPr sz="1200">
                <a:latin typeface="Palanquin"/>
                <a:ea typeface="Palanquin"/>
                <a:cs typeface="Palanquin"/>
                <a:sym typeface="Palanquin"/>
              </a:endParaRPr>
            </a:p>
          </p:txBody>
        </p:sp>
        <p:cxnSp>
          <p:nvCxnSpPr>
            <p:cNvPr id="787" name="Google Shape;787;p63"/>
            <p:cNvCxnSpPr>
              <a:stCxn id="784" idx="2"/>
              <a:endCxn id="786" idx="0"/>
            </p:cNvCxnSpPr>
            <p:nvPr/>
          </p:nvCxnSpPr>
          <p:spPr>
            <a:xfrm rot="5400000">
              <a:off x="6169429" y="3233775"/>
              <a:ext cx="688800" cy="900"/>
            </a:xfrm>
            <a:prstGeom prst="bentConnector3">
              <a:avLst>
                <a:gd name="adj1" fmla="val 49999"/>
              </a:avLst>
            </a:prstGeom>
            <a:noFill/>
            <a:ln w="9525" cap="flat" cmpd="sng">
              <a:solidFill>
                <a:schemeClr val="dk2"/>
              </a:solidFill>
              <a:prstDash val="solid"/>
              <a:round/>
              <a:headEnd type="none" w="med" len="med"/>
              <a:tailEnd type="none" w="med" len="med"/>
            </a:ln>
          </p:spPr>
        </p:cxnSp>
        <p:sp>
          <p:nvSpPr>
            <p:cNvPr id="788" name="Google Shape;788;p63"/>
            <p:cNvSpPr txBox="1"/>
            <p:nvPr/>
          </p:nvSpPr>
          <p:spPr>
            <a:xfrm>
              <a:off x="7597550" y="2321925"/>
              <a:ext cx="1260300" cy="5541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Palanquin"/>
                  <a:ea typeface="Palanquin"/>
                  <a:cs typeface="Palanquin"/>
                  <a:sym typeface="Palanquin"/>
                </a:rPr>
                <a:t>Spatial Network</a:t>
              </a:r>
              <a:endParaRPr sz="1200">
                <a:latin typeface="Palanquin"/>
                <a:ea typeface="Palanquin"/>
                <a:cs typeface="Palanquin"/>
                <a:sym typeface="Palanquin"/>
              </a:endParaRPr>
            </a:p>
            <a:p>
              <a:pPr marL="0" lvl="0" indent="0" algn="ctr" rtl="0">
                <a:spcBef>
                  <a:spcPts val="0"/>
                </a:spcBef>
                <a:spcAft>
                  <a:spcPts val="0"/>
                </a:spcAft>
                <a:buNone/>
              </a:pPr>
              <a:r>
                <a:rPr lang="en" sz="1200">
                  <a:latin typeface="Palanquin"/>
                  <a:ea typeface="Palanquin"/>
                  <a:cs typeface="Palanquin"/>
                  <a:sym typeface="Palanquin"/>
                </a:rPr>
                <a:t>Trap Matrix</a:t>
              </a:r>
              <a:endParaRPr sz="1200">
                <a:latin typeface="Palanquin"/>
                <a:ea typeface="Palanquin"/>
                <a:cs typeface="Palanquin"/>
                <a:sym typeface="Palanquin"/>
              </a:endParaRPr>
            </a:p>
          </p:txBody>
        </p:sp>
        <p:cxnSp>
          <p:nvCxnSpPr>
            <p:cNvPr id="789" name="Google Shape;789;p63"/>
            <p:cNvCxnSpPr>
              <a:stCxn id="788" idx="1"/>
              <a:endCxn id="784" idx="3"/>
            </p:cNvCxnSpPr>
            <p:nvPr/>
          </p:nvCxnSpPr>
          <p:spPr>
            <a:xfrm rot="10800000">
              <a:off x="7144550" y="2598975"/>
              <a:ext cx="453000" cy="0"/>
            </a:xfrm>
            <a:prstGeom prst="straightConnector1">
              <a:avLst/>
            </a:prstGeom>
            <a:noFill/>
            <a:ln w="9525" cap="flat" cmpd="sng">
              <a:solidFill>
                <a:schemeClr val="dk2"/>
              </a:solidFill>
              <a:prstDash val="solid"/>
              <a:round/>
              <a:headEnd type="none" w="med" len="med"/>
              <a:tailEnd type="triangle" w="med" len="med"/>
            </a:ln>
          </p:spPr>
        </p:cxnSp>
        <p:cxnSp>
          <p:nvCxnSpPr>
            <p:cNvPr id="790" name="Google Shape;790;p63"/>
            <p:cNvCxnSpPr>
              <a:stCxn id="791" idx="3"/>
              <a:endCxn id="784" idx="1"/>
            </p:cNvCxnSpPr>
            <p:nvPr/>
          </p:nvCxnSpPr>
          <p:spPr>
            <a:xfrm rot="10800000" flipH="1">
              <a:off x="4519301" y="2599088"/>
              <a:ext cx="1364700" cy="2133900"/>
            </a:xfrm>
            <a:prstGeom prst="bentConnector3">
              <a:avLst>
                <a:gd name="adj1" fmla="val 50005"/>
              </a:avLst>
            </a:prstGeom>
            <a:noFill/>
            <a:ln w="9525" cap="flat" cmpd="sng">
              <a:solidFill>
                <a:schemeClr val="dk2"/>
              </a:solidFill>
              <a:prstDash val="solid"/>
              <a:round/>
              <a:headEnd type="none" w="med" len="med"/>
              <a:tailEnd type="none" w="med" len="med"/>
            </a:ln>
          </p:spPr>
        </p:cxnSp>
      </p:grpSp>
      <p:grpSp>
        <p:nvGrpSpPr>
          <p:cNvPr id="792" name="Google Shape;792;p63"/>
          <p:cNvGrpSpPr/>
          <p:nvPr/>
        </p:nvGrpSpPr>
        <p:grpSpPr>
          <a:xfrm>
            <a:off x="2044069" y="570637"/>
            <a:ext cx="2621433" cy="4126901"/>
            <a:chOff x="2044069" y="570637"/>
            <a:chExt cx="2621433" cy="4126901"/>
          </a:xfrm>
        </p:grpSpPr>
        <p:cxnSp>
          <p:nvCxnSpPr>
            <p:cNvPr id="793" name="Google Shape;793;p63"/>
            <p:cNvCxnSpPr>
              <a:stCxn id="780" idx="3"/>
              <a:endCxn id="794" idx="1"/>
            </p:cNvCxnSpPr>
            <p:nvPr/>
          </p:nvCxnSpPr>
          <p:spPr>
            <a:xfrm rot="10800000" flipH="1">
              <a:off x="2044069" y="1322575"/>
              <a:ext cx="1303500" cy="2844300"/>
            </a:xfrm>
            <a:prstGeom prst="bentConnector3">
              <a:avLst>
                <a:gd name="adj1" fmla="val 50002"/>
              </a:avLst>
            </a:prstGeom>
            <a:noFill/>
            <a:ln w="9525" cap="flat" cmpd="sng">
              <a:solidFill>
                <a:schemeClr val="dk2"/>
              </a:solidFill>
              <a:prstDash val="solid"/>
              <a:round/>
              <a:headEnd type="none" w="med" len="med"/>
              <a:tailEnd type="none" w="med" len="med"/>
            </a:ln>
          </p:spPr>
        </p:cxnSp>
        <p:grpSp>
          <p:nvGrpSpPr>
            <p:cNvPr id="795" name="Google Shape;795;p63"/>
            <p:cNvGrpSpPr/>
            <p:nvPr/>
          </p:nvGrpSpPr>
          <p:grpSpPr>
            <a:xfrm>
              <a:off x="3242025" y="570637"/>
              <a:ext cx="1423476" cy="1423476"/>
              <a:chOff x="2861025" y="723037"/>
              <a:chExt cx="1423476" cy="1423476"/>
            </a:xfrm>
          </p:grpSpPr>
          <p:sp>
            <p:nvSpPr>
              <p:cNvPr id="796" name="Google Shape;796;p63"/>
              <p:cNvSpPr/>
              <p:nvPr/>
            </p:nvSpPr>
            <p:spPr>
              <a:xfrm rot="2700000">
                <a:off x="3002588" y="998401"/>
                <a:ext cx="1140350" cy="872749"/>
              </a:xfrm>
              <a:custGeom>
                <a:avLst/>
                <a:gdLst/>
                <a:ahLst/>
                <a:cxnLst/>
                <a:rect l="l" t="t" r="r" b="b"/>
                <a:pathLst>
                  <a:path w="89694" h="73577" extrusionOk="0">
                    <a:moveTo>
                      <a:pt x="54766" y="0"/>
                    </a:moveTo>
                    <a:cubicBezTo>
                      <a:pt x="45488" y="0"/>
                      <a:pt x="36180" y="4627"/>
                      <a:pt x="33451" y="13658"/>
                    </a:cubicBezTo>
                    <a:cubicBezTo>
                      <a:pt x="30210" y="24362"/>
                      <a:pt x="25825" y="36843"/>
                      <a:pt x="13722" y="36843"/>
                    </a:cubicBezTo>
                    <a:cubicBezTo>
                      <a:pt x="13382" y="36843"/>
                      <a:pt x="13036" y="36833"/>
                      <a:pt x="12684" y="36813"/>
                    </a:cubicBezTo>
                    <a:cubicBezTo>
                      <a:pt x="12387" y="36796"/>
                      <a:pt x="12100" y="36788"/>
                      <a:pt x="11821" y="36788"/>
                    </a:cubicBezTo>
                    <a:cubicBezTo>
                      <a:pt x="0" y="36788"/>
                      <a:pt x="4674" y="51707"/>
                      <a:pt x="9713" y="58715"/>
                    </a:cubicBezTo>
                    <a:cubicBezTo>
                      <a:pt x="13822" y="64422"/>
                      <a:pt x="23742" y="73576"/>
                      <a:pt x="39807" y="73576"/>
                    </a:cubicBezTo>
                    <a:cubicBezTo>
                      <a:pt x="43908" y="73576"/>
                      <a:pt x="48409" y="72979"/>
                      <a:pt x="53317" y="71577"/>
                    </a:cubicBezTo>
                    <a:cubicBezTo>
                      <a:pt x="72842" y="66006"/>
                      <a:pt x="89693" y="45758"/>
                      <a:pt x="82690" y="23081"/>
                    </a:cubicBezTo>
                    <a:cubicBezTo>
                      <a:pt x="78594" y="9848"/>
                      <a:pt x="69881" y="2717"/>
                      <a:pt x="60745" y="659"/>
                    </a:cubicBezTo>
                    <a:cubicBezTo>
                      <a:pt x="58799" y="219"/>
                      <a:pt x="56783" y="0"/>
                      <a:pt x="54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3"/>
              <p:cNvSpPr txBox="1"/>
              <p:nvPr/>
            </p:nvSpPr>
            <p:spPr>
              <a:xfrm>
                <a:off x="2966613" y="1290250"/>
                <a:ext cx="12123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latin typeface="Palanquin"/>
                    <a:ea typeface="Palanquin"/>
                    <a:cs typeface="Palanquin"/>
                    <a:sym typeface="Palanquin"/>
                  </a:rPr>
                  <a:t>Create Cluster</a:t>
                </a:r>
                <a:endParaRPr sz="1200">
                  <a:latin typeface="Palanquin"/>
                  <a:ea typeface="Palanquin"/>
                  <a:cs typeface="Palanquin"/>
                  <a:sym typeface="Palanquin"/>
                </a:endParaRPr>
              </a:p>
            </p:txBody>
          </p:sp>
        </p:grpSp>
        <p:grpSp>
          <p:nvGrpSpPr>
            <p:cNvPr id="797" name="Google Shape;797;p63"/>
            <p:cNvGrpSpPr/>
            <p:nvPr/>
          </p:nvGrpSpPr>
          <p:grpSpPr>
            <a:xfrm>
              <a:off x="3242025" y="1922350"/>
              <a:ext cx="1423476" cy="1423476"/>
              <a:chOff x="2861025" y="723037"/>
              <a:chExt cx="1423476" cy="1423476"/>
            </a:xfrm>
          </p:grpSpPr>
          <p:sp>
            <p:nvSpPr>
              <p:cNvPr id="798" name="Google Shape;798;p63"/>
              <p:cNvSpPr/>
              <p:nvPr/>
            </p:nvSpPr>
            <p:spPr>
              <a:xfrm rot="2700000">
                <a:off x="3002588" y="998401"/>
                <a:ext cx="1140350" cy="872749"/>
              </a:xfrm>
              <a:custGeom>
                <a:avLst/>
                <a:gdLst/>
                <a:ahLst/>
                <a:cxnLst/>
                <a:rect l="l" t="t" r="r" b="b"/>
                <a:pathLst>
                  <a:path w="89694" h="73577" extrusionOk="0">
                    <a:moveTo>
                      <a:pt x="54766" y="0"/>
                    </a:moveTo>
                    <a:cubicBezTo>
                      <a:pt x="45488" y="0"/>
                      <a:pt x="36180" y="4627"/>
                      <a:pt x="33451" y="13658"/>
                    </a:cubicBezTo>
                    <a:cubicBezTo>
                      <a:pt x="30210" y="24362"/>
                      <a:pt x="25825" y="36843"/>
                      <a:pt x="13722" y="36843"/>
                    </a:cubicBezTo>
                    <a:cubicBezTo>
                      <a:pt x="13382" y="36843"/>
                      <a:pt x="13036" y="36833"/>
                      <a:pt x="12684" y="36813"/>
                    </a:cubicBezTo>
                    <a:cubicBezTo>
                      <a:pt x="12387" y="36796"/>
                      <a:pt x="12100" y="36788"/>
                      <a:pt x="11821" y="36788"/>
                    </a:cubicBezTo>
                    <a:cubicBezTo>
                      <a:pt x="0" y="36788"/>
                      <a:pt x="4674" y="51707"/>
                      <a:pt x="9713" y="58715"/>
                    </a:cubicBezTo>
                    <a:cubicBezTo>
                      <a:pt x="13822" y="64422"/>
                      <a:pt x="23742" y="73576"/>
                      <a:pt x="39807" y="73576"/>
                    </a:cubicBezTo>
                    <a:cubicBezTo>
                      <a:pt x="43908" y="73576"/>
                      <a:pt x="48409" y="72979"/>
                      <a:pt x="53317" y="71577"/>
                    </a:cubicBezTo>
                    <a:cubicBezTo>
                      <a:pt x="72842" y="66006"/>
                      <a:pt x="89693" y="45758"/>
                      <a:pt x="82690" y="23081"/>
                    </a:cubicBezTo>
                    <a:cubicBezTo>
                      <a:pt x="78594" y="9848"/>
                      <a:pt x="69881" y="2717"/>
                      <a:pt x="60745" y="659"/>
                    </a:cubicBezTo>
                    <a:cubicBezTo>
                      <a:pt x="58799" y="219"/>
                      <a:pt x="56783" y="0"/>
                      <a:pt x="54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3"/>
              <p:cNvSpPr txBox="1"/>
              <p:nvPr/>
            </p:nvSpPr>
            <p:spPr>
              <a:xfrm>
                <a:off x="3053763" y="1202338"/>
                <a:ext cx="10380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latin typeface="Palanquin"/>
                    <a:ea typeface="Palanquin"/>
                    <a:cs typeface="Palanquin"/>
                    <a:sym typeface="Palanquin"/>
                  </a:rPr>
                  <a:t>Remove Outliers</a:t>
                </a:r>
                <a:endParaRPr sz="1200">
                  <a:latin typeface="Palanquin"/>
                  <a:ea typeface="Palanquin"/>
                  <a:cs typeface="Palanquin"/>
                  <a:sym typeface="Palanquin"/>
                </a:endParaRPr>
              </a:p>
            </p:txBody>
          </p:sp>
        </p:grpSp>
        <p:grpSp>
          <p:nvGrpSpPr>
            <p:cNvPr id="800" name="Google Shape;800;p63"/>
            <p:cNvGrpSpPr/>
            <p:nvPr/>
          </p:nvGrpSpPr>
          <p:grpSpPr>
            <a:xfrm>
              <a:off x="3242025" y="3274062"/>
              <a:ext cx="1423476" cy="1423476"/>
              <a:chOff x="2861025" y="723037"/>
              <a:chExt cx="1423476" cy="1423476"/>
            </a:xfrm>
          </p:grpSpPr>
          <p:sp>
            <p:nvSpPr>
              <p:cNvPr id="801" name="Google Shape;801;p63"/>
              <p:cNvSpPr/>
              <p:nvPr/>
            </p:nvSpPr>
            <p:spPr>
              <a:xfrm rot="2700000">
                <a:off x="3002588" y="998401"/>
                <a:ext cx="1140350" cy="872749"/>
              </a:xfrm>
              <a:custGeom>
                <a:avLst/>
                <a:gdLst/>
                <a:ahLst/>
                <a:cxnLst/>
                <a:rect l="l" t="t" r="r" b="b"/>
                <a:pathLst>
                  <a:path w="89694" h="73577" extrusionOk="0">
                    <a:moveTo>
                      <a:pt x="54766" y="0"/>
                    </a:moveTo>
                    <a:cubicBezTo>
                      <a:pt x="45488" y="0"/>
                      <a:pt x="36180" y="4627"/>
                      <a:pt x="33451" y="13658"/>
                    </a:cubicBezTo>
                    <a:cubicBezTo>
                      <a:pt x="30210" y="24362"/>
                      <a:pt x="25825" y="36843"/>
                      <a:pt x="13722" y="36843"/>
                    </a:cubicBezTo>
                    <a:cubicBezTo>
                      <a:pt x="13382" y="36843"/>
                      <a:pt x="13036" y="36833"/>
                      <a:pt x="12684" y="36813"/>
                    </a:cubicBezTo>
                    <a:cubicBezTo>
                      <a:pt x="12387" y="36796"/>
                      <a:pt x="12100" y="36788"/>
                      <a:pt x="11821" y="36788"/>
                    </a:cubicBezTo>
                    <a:cubicBezTo>
                      <a:pt x="0" y="36788"/>
                      <a:pt x="4674" y="51707"/>
                      <a:pt x="9713" y="58715"/>
                    </a:cubicBezTo>
                    <a:cubicBezTo>
                      <a:pt x="13822" y="64422"/>
                      <a:pt x="23742" y="73576"/>
                      <a:pt x="39807" y="73576"/>
                    </a:cubicBezTo>
                    <a:cubicBezTo>
                      <a:pt x="43908" y="73576"/>
                      <a:pt x="48409" y="72979"/>
                      <a:pt x="53317" y="71577"/>
                    </a:cubicBezTo>
                    <a:cubicBezTo>
                      <a:pt x="72842" y="66006"/>
                      <a:pt x="89693" y="45758"/>
                      <a:pt x="82690" y="23081"/>
                    </a:cubicBezTo>
                    <a:cubicBezTo>
                      <a:pt x="78594" y="9848"/>
                      <a:pt x="69881" y="2717"/>
                      <a:pt x="60745" y="659"/>
                    </a:cubicBezTo>
                    <a:cubicBezTo>
                      <a:pt x="58799" y="219"/>
                      <a:pt x="56783" y="0"/>
                      <a:pt x="54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3"/>
              <p:cNvSpPr txBox="1"/>
              <p:nvPr/>
            </p:nvSpPr>
            <p:spPr>
              <a:xfrm>
                <a:off x="3004901" y="1207900"/>
                <a:ext cx="1133400" cy="58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a:latin typeface="Palanquin"/>
                    <a:ea typeface="Palanquin"/>
                    <a:cs typeface="Palanquin"/>
                    <a:sym typeface="Palanquin"/>
                  </a:rPr>
                  <a:t>Remove Polynomial</a:t>
                </a:r>
                <a:endParaRPr sz="1200">
                  <a:latin typeface="Palanquin"/>
                  <a:ea typeface="Palanquin"/>
                  <a:cs typeface="Palanquin"/>
                  <a:sym typeface="Palanquin"/>
                </a:endParaRPr>
              </a:p>
            </p:txBody>
          </p:sp>
        </p:grpSp>
        <p:cxnSp>
          <p:nvCxnSpPr>
            <p:cNvPr id="802" name="Google Shape;802;p63"/>
            <p:cNvCxnSpPr>
              <a:stCxn id="794" idx="2"/>
              <a:endCxn id="799" idx="0"/>
            </p:cNvCxnSpPr>
            <p:nvPr/>
          </p:nvCxnSpPr>
          <p:spPr>
            <a:xfrm rot="-5400000" flipH="1">
              <a:off x="3506763" y="1954150"/>
              <a:ext cx="894600" cy="6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803" name="Google Shape;803;p63"/>
            <p:cNvCxnSpPr>
              <a:stCxn id="799" idx="2"/>
              <a:endCxn id="791" idx="0"/>
            </p:cNvCxnSpPr>
            <p:nvPr/>
          </p:nvCxnSpPr>
          <p:spPr>
            <a:xfrm rot="5400000">
              <a:off x="3565413" y="3370500"/>
              <a:ext cx="775500" cy="1200"/>
            </a:xfrm>
            <a:prstGeom prst="bentConnector3">
              <a:avLst>
                <a:gd name="adj1" fmla="val 50005"/>
              </a:avLst>
            </a:prstGeom>
            <a:noFill/>
            <a:ln w="9525" cap="flat" cmpd="sng">
              <a:solidFill>
                <a:schemeClr val="dk2"/>
              </a:solidFill>
              <a:prstDash val="solid"/>
              <a:round/>
              <a:headEnd type="none" w="med" len="med"/>
              <a:tailEnd type="none" w="med" len="med"/>
            </a:ln>
          </p:spPr>
        </p:cxnSp>
        <p:pic>
          <p:nvPicPr>
            <p:cNvPr id="804" name="Google Shape;804;p63"/>
            <p:cNvPicPr preferRelativeResize="0"/>
            <p:nvPr/>
          </p:nvPicPr>
          <p:blipFill>
            <a:blip r:embed="rId3">
              <a:alphaModFix/>
            </a:blip>
            <a:stretch>
              <a:fillRect/>
            </a:stretch>
          </p:blipFill>
          <p:spPr>
            <a:xfrm>
              <a:off x="3121675" y="3817725"/>
              <a:ext cx="320015" cy="336150"/>
            </a:xfrm>
            <a:prstGeom prst="rect">
              <a:avLst/>
            </a:prstGeom>
            <a:noFill/>
            <a:ln>
              <a:noFill/>
            </a:ln>
          </p:spPr>
        </p:pic>
        <p:pic>
          <p:nvPicPr>
            <p:cNvPr id="805" name="Google Shape;805;p63"/>
            <p:cNvPicPr preferRelativeResize="0"/>
            <p:nvPr/>
          </p:nvPicPr>
          <p:blipFill>
            <a:blip r:embed="rId4">
              <a:alphaModFix/>
            </a:blip>
            <a:stretch>
              <a:fillRect/>
            </a:stretch>
          </p:blipFill>
          <p:spPr>
            <a:xfrm>
              <a:off x="3252100" y="1056175"/>
              <a:ext cx="193038" cy="193038"/>
            </a:xfrm>
            <a:prstGeom prst="rect">
              <a:avLst/>
            </a:prstGeom>
            <a:noFill/>
            <a:ln>
              <a:noFill/>
            </a:ln>
          </p:spPr>
        </p:pic>
        <p:pic>
          <p:nvPicPr>
            <p:cNvPr id="806" name="Google Shape;806;p63"/>
            <p:cNvPicPr preferRelativeResize="0"/>
            <p:nvPr/>
          </p:nvPicPr>
          <p:blipFill>
            <a:blip r:embed="rId4">
              <a:alphaModFix/>
            </a:blip>
            <a:stretch>
              <a:fillRect/>
            </a:stretch>
          </p:blipFill>
          <p:spPr>
            <a:xfrm>
              <a:off x="3252100" y="2537575"/>
              <a:ext cx="193038" cy="19303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Effect transition="in" filter="fade">
                                      <p:cBhvr>
                                        <p:cTn id="7" dur="1000"/>
                                        <p:tgtEl>
                                          <p:spTgt spid="7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1000"/>
                                        <p:tgtEl>
                                          <p:spTgt spid="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64"/>
          <p:cNvSpPr txBox="1">
            <a:spLocks noGrp="1"/>
          </p:cNvSpPr>
          <p:nvPr>
            <p:ph type="title"/>
          </p:nvPr>
        </p:nvSpPr>
        <p:spPr>
          <a:xfrm>
            <a:off x="528975" y="538458"/>
            <a:ext cx="38712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828" name="Google Shape;828;p64"/>
          <p:cNvSpPr/>
          <p:nvPr/>
        </p:nvSpPr>
        <p:spPr>
          <a:xfrm>
            <a:off x="576225" y="1246900"/>
            <a:ext cx="1483200" cy="16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29" name="Google Shape;829;p64"/>
          <p:cNvGraphicFramePr/>
          <p:nvPr/>
        </p:nvGraphicFramePr>
        <p:xfrm>
          <a:off x="1003550" y="1258875"/>
          <a:ext cx="7136900" cy="3775500"/>
        </p:xfrm>
        <a:graphic>
          <a:graphicData uri="http://schemas.openxmlformats.org/drawingml/2006/table">
            <a:tbl>
              <a:tblPr>
                <a:noFill/>
                <a:tableStyleId>{0485A6EC-4CE8-4289-82AC-7488FE103D05}</a:tableStyleId>
              </a:tblPr>
              <a:tblGrid>
                <a:gridCol w="1576525">
                  <a:extLst>
                    <a:ext uri="{9D8B030D-6E8A-4147-A177-3AD203B41FA5}">
                      <a16:colId xmlns:a16="http://schemas.microsoft.com/office/drawing/2014/main" val="20000"/>
                    </a:ext>
                  </a:extLst>
                </a:gridCol>
                <a:gridCol w="1380775">
                  <a:extLst>
                    <a:ext uri="{9D8B030D-6E8A-4147-A177-3AD203B41FA5}">
                      <a16:colId xmlns:a16="http://schemas.microsoft.com/office/drawing/2014/main" val="20001"/>
                    </a:ext>
                  </a:extLst>
                </a:gridCol>
                <a:gridCol w="1044900">
                  <a:extLst>
                    <a:ext uri="{9D8B030D-6E8A-4147-A177-3AD203B41FA5}">
                      <a16:colId xmlns:a16="http://schemas.microsoft.com/office/drawing/2014/main" val="20002"/>
                    </a:ext>
                  </a:extLst>
                </a:gridCol>
                <a:gridCol w="1044900">
                  <a:extLst>
                    <a:ext uri="{9D8B030D-6E8A-4147-A177-3AD203B41FA5}">
                      <a16:colId xmlns:a16="http://schemas.microsoft.com/office/drawing/2014/main" val="20003"/>
                    </a:ext>
                  </a:extLst>
                </a:gridCol>
                <a:gridCol w="1044900">
                  <a:extLst>
                    <a:ext uri="{9D8B030D-6E8A-4147-A177-3AD203B41FA5}">
                      <a16:colId xmlns:a16="http://schemas.microsoft.com/office/drawing/2014/main" val="20004"/>
                    </a:ext>
                  </a:extLst>
                </a:gridCol>
                <a:gridCol w="1044900">
                  <a:extLst>
                    <a:ext uri="{9D8B030D-6E8A-4147-A177-3AD203B41FA5}">
                      <a16:colId xmlns:a16="http://schemas.microsoft.com/office/drawing/2014/main" val="20005"/>
                    </a:ext>
                  </a:extLst>
                </a:gridCol>
              </a:tblGrid>
              <a:tr h="417450">
                <a:tc>
                  <a:txBody>
                    <a:bodyPr/>
                    <a:lstStyle/>
                    <a:p>
                      <a:pPr marL="0" lvl="0" indent="0" algn="l" rtl="0">
                        <a:spcBef>
                          <a:spcPts val="0"/>
                        </a:spcBef>
                        <a:spcAft>
                          <a:spcPts val="0"/>
                        </a:spcAft>
                        <a:buNone/>
                      </a:pPr>
                      <a:r>
                        <a:rPr lang="en">
                          <a:latin typeface="Palanquin"/>
                          <a:ea typeface="Palanquin"/>
                          <a:cs typeface="Palanquin"/>
                          <a:sym typeface="Palanquin"/>
                        </a:rPr>
                        <a:t>Hyperparameter</a:t>
                      </a:r>
                      <a:endParaRPr>
                        <a:latin typeface="Palanquin"/>
                        <a:ea typeface="Palanquin"/>
                        <a:cs typeface="Palanquin"/>
                        <a:sym typeface="Palanquin"/>
                      </a:endParaRPr>
                    </a:p>
                  </a:txBody>
                  <a:tcPr marL="91425" marR="91425" marT="91425" marB="91425">
                    <a:solidFill>
                      <a:srgbClr val="FFA8A1"/>
                    </a:solidFill>
                  </a:tcPr>
                </a:tc>
                <a:tc>
                  <a:txBody>
                    <a:bodyPr/>
                    <a:lstStyle/>
                    <a:p>
                      <a:pPr marL="0" lvl="0" indent="0" algn="l" rtl="0">
                        <a:spcBef>
                          <a:spcPts val="0"/>
                        </a:spcBef>
                        <a:spcAft>
                          <a:spcPts val="0"/>
                        </a:spcAft>
                        <a:buNone/>
                      </a:pPr>
                      <a:r>
                        <a:rPr lang="en">
                          <a:latin typeface="Palanquin"/>
                          <a:ea typeface="Palanquin"/>
                          <a:cs typeface="Palanquin"/>
                          <a:sym typeface="Palanquin"/>
                        </a:rPr>
                        <a:t>Best Model</a:t>
                      </a:r>
                      <a:endParaRPr>
                        <a:latin typeface="Palanquin"/>
                        <a:ea typeface="Palanquin"/>
                        <a:cs typeface="Palanquin"/>
                        <a:sym typeface="Palanquin"/>
                      </a:endParaRPr>
                    </a:p>
                  </a:txBody>
                  <a:tcPr marL="91425" marR="91425" marT="91425" marB="91425">
                    <a:solidFill>
                      <a:srgbClr val="FFA8A1"/>
                    </a:solidFill>
                  </a:tcPr>
                </a:tc>
                <a:tc>
                  <a:txBody>
                    <a:bodyPr/>
                    <a:lstStyle/>
                    <a:p>
                      <a:pPr marL="0" lvl="0" indent="0" algn="l" rtl="0">
                        <a:spcBef>
                          <a:spcPts val="0"/>
                        </a:spcBef>
                        <a:spcAft>
                          <a:spcPts val="0"/>
                        </a:spcAft>
                        <a:buNone/>
                      </a:pPr>
                      <a:r>
                        <a:rPr lang="en">
                          <a:latin typeface="Palanquin"/>
                          <a:ea typeface="Palanquin"/>
                          <a:cs typeface="Palanquin"/>
                          <a:sym typeface="Palanquin"/>
                        </a:rPr>
                        <a:t>Train/Test Accuracy</a:t>
                      </a:r>
                      <a:endParaRPr>
                        <a:latin typeface="Palanquin"/>
                        <a:ea typeface="Palanquin"/>
                        <a:cs typeface="Palanquin"/>
                        <a:sym typeface="Palanquin"/>
                      </a:endParaRPr>
                    </a:p>
                  </a:txBody>
                  <a:tcPr marL="91425" marR="91425" marT="91425" marB="91425">
                    <a:solidFill>
                      <a:srgbClr val="FFA8A1"/>
                    </a:solidFill>
                  </a:tcPr>
                </a:tc>
                <a:tc>
                  <a:txBody>
                    <a:bodyPr/>
                    <a:lstStyle/>
                    <a:p>
                      <a:pPr marL="0" lvl="0" indent="0" algn="l" rtl="0">
                        <a:spcBef>
                          <a:spcPts val="0"/>
                        </a:spcBef>
                        <a:spcAft>
                          <a:spcPts val="0"/>
                        </a:spcAft>
                        <a:buNone/>
                      </a:pPr>
                      <a:r>
                        <a:rPr lang="en">
                          <a:latin typeface="Palanquin"/>
                          <a:ea typeface="Palanquin"/>
                          <a:cs typeface="Palanquin"/>
                          <a:sym typeface="Palanquin"/>
                        </a:rPr>
                        <a:t>Train/Test AUC</a:t>
                      </a:r>
                      <a:endParaRPr>
                        <a:latin typeface="Palanquin"/>
                        <a:ea typeface="Palanquin"/>
                        <a:cs typeface="Palanquin"/>
                        <a:sym typeface="Palanquin"/>
                      </a:endParaRPr>
                    </a:p>
                  </a:txBody>
                  <a:tcPr marL="91425" marR="91425" marT="91425" marB="91425">
                    <a:solidFill>
                      <a:srgbClr val="FFA8A1"/>
                    </a:solidFill>
                  </a:tcPr>
                </a:tc>
                <a:tc>
                  <a:txBody>
                    <a:bodyPr/>
                    <a:lstStyle/>
                    <a:p>
                      <a:pPr marL="0" lvl="0" indent="0" algn="l" rtl="0">
                        <a:spcBef>
                          <a:spcPts val="0"/>
                        </a:spcBef>
                        <a:spcAft>
                          <a:spcPts val="0"/>
                        </a:spcAft>
                        <a:buNone/>
                      </a:pPr>
                      <a:r>
                        <a:rPr lang="en">
                          <a:latin typeface="Palanquin"/>
                          <a:ea typeface="Palanquin"/>
                          <a:cs typeface="Palanquin"/>
                          <a:sym typeface="Palanquin"/>
                        </a:rPr>
                        <a:t>Private Score</a:t>
                      </a:r>
                      <a:endParaRPr>
                        <a:latin typeface="Palanquin"/>
                        <a:ea typeface="Palanquin"/>
                        <a:cs typeface="Palanquin"/>
                        <a:sym typeface="Palanquin"/>
                      </a:endParaRPr>
                    </a:p>
                  </a:txBody>
                  <a:tcPr marL="91425" marR="91425" marT="91425" marB="91425">
                    <a:solidFill>
                      <a:srgbClr val="FFA8A1"/>
                    </a:solidFill>
                  </a:tcPr>
                </a:tc>
                <a:tc>
                  <a:txBody>
                    <a:bodyPr/>
                    <a:lstStyle/>
                    <a:p>
                      <a:pPr marL="0" lvl="0" indent="0" algn="l" rtl="0">
                        <a:spcBef>
                          <a:spcPts val="0"/>
                        </a:spcBef>
                        <a:spcAft>
                          <a:spcPts val="0"/>
                        </a:spcAft>
                        <a:buNone/>
                      </a:pPr>
                      <a:r>
                        <a:rPr lang="en">
                          <a:latin typeface="Palanquin"/>
                          <a:ea typeface="Palanquin"/>
                          <a:cs typeface="Palanquin"/>
                          <a:sym typeface="Palanquin"/>
                        </a:rPr>
                        <a:t>Public Score</a:t>
                      </a:r>
                      <a:endParaRPr>
                        <a:latin typeface="Palanquin"/>
                        <a:ea typeface="Palanquin"/>
                        <a:cs typeface="Palanquin"/>
                        <a:sym typeface="Palanquin"/>
                      </a:endParaRPr>
                    </a:p>
                  </a:txBody>
                  <a:tcPr marL="91425" marR="91425" marT="91425" marB="91425">
                    <a:solidFill>
                      <a:srgbClr val="FFA8A1"/>
                    </a:solidFill>
                  </a:tcPr>
                </a:tc>
                <a:extLst>
                  <a:ext uri="{0D108BD9-81ED-4DB2-BD59-A6C34878D82A}">
                    <a16:rowId xmlns:a16="http://schemas.microsoft.com/office/drawing/2014/main" val="10000"/>
                  </a:ext>
                </a:extLst>
              </a:tr>
              <a:tr h="462050">
                <a:tc>
                  <a:txBody>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•Standard Scaler</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•Feature Selection</a:t>
                      </a:r>
                      <a:endParaRPr sz="1000">
                        <a:latin typeface="Palanquin"/>
                        <a:ea typeface="Palanquin"/>
                        <a:cs typeface="Palanquin"/>
                        <a:sym typeface="Palanquin"/>
                      </a:endParaRPr>
                    </a:p>
                  </a:txBody>
                  <a:tcPr marL="91425" marR="91425" marT="91425" marB="91425">
                    <a:solidFill>
                      <a:srgbClr val="FEF4EA">
                        <a:alpha val="58230"/>
                      </a:srgbClr>
                    </a:solidFill>
                  </a:tcPr>
                </a:tc>
                <a:tc>
                  <a:txBody>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Linear Discriminant Analysis</a:t>
                      </a:r>
                      <a:endParaRPr sz="1000">
                        <a:latin typeface="Palanquin"/>
                        <a:ea typeface="Palanquin"/>
                        <a:cs typeface="Palanquin"/>
                        <a:sym typeface="Palanquin"/>
                      </a:endParaRPr>
                    </a:p>
                  </a:txBody>
                  <a:tcPr marL="91425" marR="91425" marT="91425" marB="91425">
                    <a:solidFill>
                      <a:srgbClr val="FEF4EA">
                        <a:alpha val="582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0.6863</a:t>
                      </a:r>
                      <a:endParaRPr sz="1000">
                        <a:latin typeface="Palanquin"/>
                        <a:ea typeface="Palanquin"/>
                        <a:cs typeface="Palanquin"/>
                        <a:sym typeface="Palanquin"/>
                      </a:endParaRPr>
                    </a:p>
                  </a:txBody>
                  <a:tcPr marL="91425" marR="91425" marT="91425" marB="91425">
                    <a:solidFill>
                      <a:srgbClr val="FEF4EA">
                        <a:alpha val="582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0.7508</a:t>
                      </a:r>
                      <a:endParaRPr sz="1000">
                        <a:latin typeface="Palanquin"/>
                        <a:ea typeface="Palanquin"/>
                        <a:cs typeface="Palanquin"/>
                        <a:sym typeface="Palanquin"/>
                      </a:endParaRPr>
                    </a:p>
                  </a:txBody>
                  <a:tcPr marL="91425" marR="91425" marT="91425" marB="91425">
                    <a:solidFill>
                      <a:srgbClr val="FEF4EA">
                        <a:alpha val="582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0.67711</a:t>
                      </a:r>
                      <a:endParaRPr sz="1000">
                        <a:latin typeface="Palanquin"/>
                        <a:ea typeface="Palanquin"/>
                        <a:cs typeface="Palanquin"/>
                        <a:sym typeface="Palanquin"/>
                      </a:endParaRPr>
                    </a:p>
                  </a:txBody>
                  <a:tcPr marL="91425" marR="91425" marT="91425" marB="91425">
                    <a:solidFill>
                      <a:srgbClr val="FEF4EA">
                        <a:alpha val="582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0.70093</a:t>
                      </a:r>
                      <a:endParaRPr sz="1000">
                        <a:latin typeface="Palanquin"/>
                        <a:ea typeface="Palanquin"/>
                        <a:cs typeface="Palanquin"/>
                        <a:sym typeface="Palanquin"/>
                      </a:endParaRPr>
                    </a:p>
                  </a:txBody>
                  <a:tcPr marL="91425" marR="91425" marT="91425" marB="91425">
                    <a:solidFill>
                      <a:srgbClr val="FEF4EA">
                        <a:alpha val="58230"/>
                      </a:srgbClr>
                    </a:solidFill>
                  </a:tcPr>
                </a:tc>
                <a:extLst>
                  <a:ext uri="{0D108BD9-81ED-4DB2-BD59-A6C34878D82A}">
                    <a16:rowId xmlns:a16="http://schemas.microsoft.com/office/drawing/2014/main" val="10001"/>
                  </a:ext>
                </a:extLst>
              </a:tr>
              <a:tr h="497500">
                <a:tc>
                  <a:txBody>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•PowerTransformer</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•Feature Selection</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Logistic Regression</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0.6944</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0.7614</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0.69228</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0.71435</a:t>
                      </a:r>
                      <a:endParaRPr sz="1000">
                        <a:latin typeface="Palanquin"/>
                        <a:ea typeface="Palanquin"/>
                        <a:cs typeface="Palanquin"/>
                        <a:sym typeface="Palanquin"/>
                      </a:endParaRPr>
                    </a:p>
                  </a:txBody>
                  <a:tcPr marL="91425" marR="91425" marT="91425" marB="91425">
                    <a:solidFill>
                      <a:srgbClr val="FEF4EA">
                        <a:alpha val="58330"/>
                      </a:srgbClr>
                    </a:solidFill>
                  </a:tcPr>
                </a:tc>
                <a:extLst>
                  <a:ext uri="{0D108BD9-81ED-4DB2-BD59-A6C34878D82A}">
                    <a16:rowId xmlns:a16="http://schemas.microsoft.com/office/drawing/2014/main" val="10002"/>
                  </a:ext>
                </a:extLst>
              </a:tr>
              <a:tr h="396200">
                <a:tc>
                  <a:txBody>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•Standard Scaler</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•PCA</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Linear Discriminant Analysis</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0.6681</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0.7456</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0.65416</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0.67500</a:t>
                      </a:r>
                      <a:endParaRPr sz="1000">
                        <a:latin typeface="Palanquin"/>
                        <a:ea typeface="Palanquin"/>
                        <a:cs typeface="Palanquin"/>
                        <a:sym typeface="Palanquin"/>
                      </a:endParaRPr>
                    </a:p>
                  </a:txBody>
                  <a:tcPr marL="91425" marR="91425" marT="91425" marB="91425">
                    <a:solidFill>
                      <a:srgbClr val="FEF4EA">
                        <a:alpha val="58330"/>
                      </a:srgbClr>
                    </a:solidFill>
                  </a:tcPr>
                </a:tc>
                <a:extLst>
                  <a:ext uri="{0D108BD9-81ED-4DB2-BD59-A6C34878D82A}">
                    <a16:rowId xmlns:a16="http://schemas.microsoft.com/office/drawing/2014/main" val="10003"/>
                  </a:ext>
                </a:extLst>
              </a:tr>
              <a:tr h="396200">
                <a:tc>
                  <a:txBody>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•PowerTransformer</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•PCA</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Linear Discriminant Analysis</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t>0.6544</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0.7704</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0.67743</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0.69191</a:t>
                      </a:r>
                      <a:endParaRPr sz="1000">
                        <a:latin typeface="Palanquin"/>
                        <a:ea typeface="Palanquin"/>
                        <a:cs typeface="Palanquin"/>
                        <a:sym typeface="Palanquin"/>
                      </a:endParaRPr>
                    </a:p>
                  </a:txBody>
                  <a:tcPr marL="91425" marR="91425" marT="91425" marB="91425">
                    <a:solidFill>
                      <a:srgbClr val="FEF4EA">
                        <a:alpha val="58330"/>
                      </a:srgbClr>
                    </a:solidFill>
                  </a:tcPr>
                </a:tc>
                <a:extLst>
                  <a:ext uri="{0D108BD9-81ED-4DB2-BD59-A6C34878D82A}">
                    <a16:rowId xmlns:a16="http://schemas.microsoft.com/office/drawing/2014/main" val="10004"/>
                  </a:ext>
                </a:extLst>
              </a:tr>
              <a:tr h="396200">
                <a:tc>
                  <a:txBody>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•No polynomial feat</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•Tune/Ensemble</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Logistic Regression</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0.6795</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0.7908</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0.70854</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0.72452</a:t>
                      </a:r>
                      <a:endParaRPr sz="1000">
                        <a:latin typeface="Palanquin"/>
                        <a:ea typeface="Palanquin"/>
                        <a:cs typeface="Palanquin"/>
                        <a:sym typeface="Palanquin"/>
                      </a:endParaRPr>
                    </a:p>
                  </a:txBody>
                  <a:tcPr marL="91425" marR="91425" marT="91425" marB="91425">
                    <a:solidFill>
                      <a:srgbClr val="FEF4EA">
                        <a:alpha val="58330"/>
                      </a:srgbClr>
                    </a:solidFill>
                  </a:tcPr>
                </a:tc>
                <a:extLst>
                  <a:ext uri="{0D108BD9-81ED-4DB2-BD59-A6C34878D82A}">
                    <a16:rowId xmlns:a16="http://schemas.microsoft.com/office/drawing/2014/main" val="10005"/>
                  </a:ext>
                </a:extLst>
              </a:tr>
              <a:tr h="396200">
                <a:tc>
                  <a:txBody>
                    <a:bodyPr/>
                    <a:lstStyle/>
                    <a:p>
                      <a:pPr marL="0" lvl="0" indent="0" algn="l" rtl="0">
                        <a:lnSpc>
                          <a:spcPct val="115000"/>
                        </a:lnSpc>
                        <a:spcBef>
                          <a:spcPts val="0"/>
                        </a:spcBef>
                        <a:spcAft>
                          <a:spcPts val="0"/>
                        </a:spcAft>
                        <a:buNone/>
                      </a:pPr>
                      <a:r>
                        <a:rPr lang="en" sz="1000">
                          <a:latin typeface="Palanquin"/>
                          <a:ea typeface="Palanquin"/>
                          <a:cs typeface="Palanquin"/>
                          <a:sym typeface="Palanquin"/>
                        </a:rPr>
                        <a:t>•Weighted</a:t>
                      </a:r>
                      <a:endParaRPr sz="1000">
                        <a:latin typeface="Palanquin"/>
                        <a:ea typeface="Palanquin"/>
                        <a:cs typeface="Palanquin"/>
                        <a:sym typeface="Palanquin"/>
                      </a:endParaRPr>
                    </a:p>
                    <a:p>
                      <a:pPr marL="0" lvl="0" indent="0" algn="l" rtl="0">
                        <a:lnSpc>
                          <a:spcPct val="115000"/>
                        </a:lnSpc>
                        <a:spcBef>
                          <a:spcPts val="0"/>
                        </a:spcBef>
                        <a:spcAft>
                          <a:spcPts val="0"/>
                        </a:spcAft>
                        <a:buNone/>
                      </a:pPr>
                      <a:r>
                        <a:rPr lang="en" sz="1000">
                          <a:latin typeface="Palanquin"/>
                          <a:ea typeface="Palanquin"/>
                          <a:cs typeface="Palanquin"/>
                          <a:sym typeface="Palanquin"/>
                        </a:rPr>
                        <a:t>•Tune/Ensemble</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Logistic Regression</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0.7218</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0.9305</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a:latin typeface="Palanquin"/>
                          <a:ea typeface="Palanquin"/>
                          <a:cs typeface="Palanquin"/>
                          <a:sym typeface="Palanquin"/>
                        </a:rPr>
                        <a:t>0.70935</a:t>
                      </a:r>
                      <a:endParaRPr sz="1000">
                        <a:latin typeface="Palanquin"/>
                        <a:ea typeface="Palanquin"/>
                        <a:cs typeface="Palanquin"/>
                        <a:sym typeface="Palanquin"/>
                      </a:endParaRPr>
                    </a:p>
                  </a:txBody>
                  <a:tcPr marL="91425" marR="91425" marT="91425" marB="91425">
                    <a:solidFill>
                      <a:srgbClr val="FEF4EA">
                        <a:alpha val="58330"/>
                      </a:srgbClr>
                    </a:solidFill>
                  </a:tcPr>
                </a:tc>
                <a:tc>
                  <a:txBody>
                    <a:bodyPr/>
                    <a:lstStyle/>
                    <a:p>
                      <a:pPr marL="0" lvl="0" indent="0" algn="l" rtl="0">
                        <a:spcBef>
                          <a:spcPts val="0"/>
                        </a:spcBef>
                        <a:spcAft>
                          <a:spcPts val="0"/>
                        </a:spcAft>
                        <a:buNone/>
                      </a:pPr>
                      <a:r>
                        <a:rPr lang="en" sz="1000" dirty="0">
                          <a:latin typeface="Palanquin"/>
                          <a:ea typeface="Palanquin"/>
                          <a:cs typeface="Palanquin"/>
                          <a:sym typeface="Palanquin"/>
                        </a:rPr>
                        <a:t>0.72172</a:t>
                      </a:r>
                      <a:endParaRPr sz="1000" dirty="0">
                        <a:latin typeface="Palanquin"/>
                        <a:ea typeface="Palanquin"/>
                        <a:cs typeface="Palanquin"/>
                        <a:sym typeface="Palanquin"/>
                      </a:endParaRPr>
                    </a:p>
                  </a:txBody>
                  <a:tcPr marL="91425" marR="91425" marT="91425" marB="91425">
                    <a:solidFill>
                      <a:srgbClr val="FEF4EA">
                        <a:alpha val="58330"/>
                      </a:srgbClr>
                    </a:solidFill>
                  </a:tcPr>
                </a:tc>
                <a:extLst>
                  <a:ext uri="{0D108BD9-81ED-4DB2-BD59-A6C34878D82A}">
                    <a16:rowId xmlns:a16="http://schemas.microsoft.com/office/drawing/2014/main" val="10006"/>
                  </a:ext>
                </a:extLst>
              </a:tr>
            </a:tbl>
          </a:graphicData>
        </a:graphic>
      </p:graphicFrame>
      <p:sp>
        <p:nvSpPr>
          <p:cNvPr id="830" name="Google Shape;830;p64"/>
          <p:cNvSpPr/>
          <p:nvPr/>
        </p:nvSpPr>
        <p:spPr>
          <a:xfrm>
            <a:off x="1003675" y="4521484"/>
            <a:ext cx="7137000" cy="510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65"/>
          <p:cNvSpPr txBox="1">
            <a:spLocks noGrp="1"/>
          </p:cNvSpPr>
          <p:nvPr>
            <p:ph type="title"/>
          </p:nvPr>
        </p:nvSpPr>
        <p:spPr>
          <a:xfrm>
            <a:off x="716050" y="539500"/>
            <a:ext cx="56004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Features </a:t>
            </a:r>
            <a:endParaRPr/>
          </a:p>
        </p:txBody>
      </p:sp>
      <p:sp>
        <p:nvSpPr>
          <p:cNvPr id="840" name="Google Shape;840;p65"/>
          <p:cNvSpPr txBox="1">
            <a:spLocks noGrp="1"/>
          </p:cNvSpPr>
          <p:nvPr>
            <p:ph type="subTitle" idx="1"/>
          </p:nvPr>
        </p:nvSpPr>
        <p:spPr>
          <a:xfrm>
            <a:off x="716450" y="1769919"/>
            <a:ext cx="19203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Traps </a:t>
            </a:r>
            <a:br>
              <a:rPr lang="en"/>
            </a:br>
            <a:r>
              <a:rPr lang="en"/>
              <a:t>(T071, T138, T082)</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841" name="Google Shape;841;p65"/>
          <p:cNvSpPr txBox="1">
            <a:spLocks noGrp="1"/>
          </p:cNvSpPr>
          <p:nvPr>
            <p:ph type="title" idx="2"/>
          </p:nvPr>
        </p:nvSpPr>
        <p:spPr>
          <a:xfrm>
            <a:off x="716450" y="1249590"/>
            <a:ext cx="704100" cy="60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842" name="Google Shape;842;p65"/>
          <p:cNvSpPr txBox="1">
            <a:spLocks noGrp="1"/>
          </p:cNvSpPr>
          <p:nvPr>
            <p:ph type="title" idx="4"/>
          </p:nvPr>
        </p:nvSpPr>
        <p:spPr>
          <a:xfrm>
            <a:off x="3611825" y="1834419"/>
            <a:ext cx="704100" cy="60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843" name="Google Shape;843;p65"/>
          <p:cNvSpPr txBox="1">
            <a:spLocks noGrp="1"/>
          </p:cNvSpPr>
          <p:nvPr>
            <p:ph type="subTitle" idx="3"/>
          </p:nvPr>
        </p:nvSpPr>
        <p:spPr>
          <a:xfrm>
            <a:off x="3611825" y="2354747"/>
            <a:ext cx="19203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Species Type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844" name="Google Shape;844;p65"/>
          <p:cNvSpPr txBox="1">
            <a:spLocks noGrp="1"/>
          </p:cNvSpPr>
          <p:nvPr>
            <p:ph type="subTitle" idx="5"/>
          </p:nvPr>
        </p:nvSpPr>
        <p:spPr>
          <a:xfrm>
            <a:off x="6507200" y="3159521"/>
            <a:ext cx="19203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Week, Month</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845" name="Google Shape;845;p65"/>
          <p:cNvSpPr txBox="1">
            <a:spLocks noGrp="1"/>
          </p:cNvSpPr>
          <p:nvPr>
            <p:ph type="title" idx="6"/>
          </p:nvPr>
        </p:nvSpPr>
        <p:spPr>
          <a:xfrm>
            <a:off x="6507200" y="2639192"/>
            <a:ext cx="704100" cy="60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846" name="Google Shape;846;p65"/>
          <p:cNvSpPr txBox="1">
            <a:spLocks noGrp="1"/>
          </p:cNvSpPr>
          <p:nvPr>
            <p:ph type="subTitle" idx="1"/>
          </p:nvPr>
        </p:nvSpPr>
        <p:spPr>
          <a:xfrm>
            <a:off x="716450" y="1011775"/>
            <a:ext cx="5705400" cy="34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Based on model using feature_selection instead of PCA (black box)</a:t>
            </a:r>
            <a:endParaRPr/>
          </a:p>
        </p:txBody>
      </p:sp>
      <p:pic>
        <p:nvPicPr>
          <p:cNvPr id="847" name="Google Shape;847;p65"/>
          <p:cNvPicPr preferRelativeResize="0"/>
          <p:nvPr/>
        </p:nvPicPr>
        <p:blipFill>
          <a:blip r:embed="rId3">
            <a:alphaModFix/>
          </a:blip>
          <a:stretch>
            <a:fillRect/>
          </a:stretch>
        </p:blipFill>
        <p:spPr>
          <a:xfrm>
            <a:off x="3611825" y="3272145"/>
            <a:ext cx="1920301" cy="1389181"/>
          </a:xfrm>
          <a:prstGeom prst="rect">
            <a:avLst/>
          </a:prstGeom>
          <a:noFill/>
          <a:ln>
            <a:noFill/>
          </a:ln>
        </p:spPr>
      </p:pic>
      <p:pic>
        <p:nvPicPr>
          <p:cNvPr id="848" name="Google Shape;848;p65"/>
          <p:cNvPicPr preferRelativeResize="0"/>
          <p:nvPr/>
        </p:nvPicPr>
        <p:blipFill>
          <a:blip r:embed="rId4">
            <a:alphaModFix/>
          </a:blip>
          <a:stretch>
            <a:fillRect/>
          </a:stretch>
        </p:blipFill>
        <p:spPr>
          <a:xfrm>
            <a:off x="6497125" y="3549750"/>
            <a:ext cx="1920300" cy="1920300"/>
          </a:xfrm>
          <a:prstGeom prst="rect">
            <a:avLst/>
          </a:prstGeom>
          <a:noFill/>
          <a:ln>
            <a:noFill/>
          </a:ln>
        </p:spPr>
      </p:pic>
      <p:pic>
        <p:nvPicPr>
          <p:cNvPr id="849" name="Google Shape;849;p65"/>
          <p:cNvPicPr preferRelativeResize="0"/>
          <p:nvPr/>
        </p:nvPicPr>
        <p:blipFill>
          <a:blip r:embed="rId5">
            <a:alphaModFix/>
          </a:blip>
          <a:stretch>
            <a:fillRect/>
          </a:stretch>
        </p:blipFill>
        <p:spPr>
          <a:xfrm>
            <a:off x="879224" y="2778525"/>
            <a:ext cx="1481402" cy="1481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0"/>
                                        </p:tgtEl>
                                        <p:attrNameLst>
                                          <p:attrName>style.visibility</p:attrName>
                                        </p:attrNameLst>
                                      </p:cBhvr>
                                      <p:to>
                                        <p:strVal val="visible"/>
                                      </p:to>
                                    </p:set>
                                    <p:animEffect transition="in" filter="fade">
                                      <p:cBhvr>
                                        <p:cTn id="7" dur="1000"/>
                                        <p:tgtEl>
                                          <p:spTgt spid="840"/>
                                        </p:tgtEl>
                                      </p:cBhvr>
                                    </p:animEffect>
                                  </p:childTnLst>
                                </p:cTn>
                              </p:par>
                              <p:par>
                                <p:cTn id="8" presetID="10" presetClass="entr" presetSubtype="0" fill="hold" nodeType="withEffect">
                                  <p:stCondLst>
                                    <p:cond delay="0"/>
                                  </p:stCondLst>
                                  <p:childTnLst>
                                    <p:set>
                                      <p:cBhvr>
                                        <p:cTn id="9" dur="1" fill="hold">
                                          <p:stCondLst>
                                            <p:cond delay="0"/>
                                          </p:stCondLst>
                                        </p:cTn>
                                        <p:tgtEl>
                                          <p:spTgt spid="841"/>
                                        </p:tgtEl>
                                        <p:attrNameLst>
                                          <p:attrName>style.visibility</p:attrName>
                                        </p:attrNameLst>
                                      </p:cBhvr>
                                      <p:to>
                                        <p:strVal val="visible"/>
                                      </p:to>
                                    </p:set>
                                    <p:animEffect transition="in" filter="fade">
                                      <p:cBhvr>
                                        <p:cTn id="10" dur="1000"/>
                                        <p:tgtEl>
                                          <p:spTgt spid="841"/>
                                        </p:tgtEl>
                                      </p:cBhvr>
                                    </p:animEffect>
                                  </p:childTnLst>
                                </p:cTn>
                              </p:par>
                              <p:par>
                                <p:cTn id="11" presetID="10" presetClass="entr" presetSubtype="0" fill="hold" nodeType="withEffect">
                                  <p:stCondLst>
                                    <p:cond delay="0"/>
                                  </p:stCondLst>
                                  <p:childTnLst>
                                    <p:set>
                                      <p:cBhvr>
                                        <p:cTn id="12" dur="1" fill="hold">
                                          <p:stCondLst>
                                            <p:cond delay="0"/>
                                          </p:stCondLst>
                                        </p:cTn>
                                        <p:tgtEl>
                                          <p:spTgt spid="842"/>
                                        </p:tgtEl>
                                        <p:attrNameLst>
                                          <p:attrName>style.visibility</p:attrName>
                                        </p:attrNameLst>
                                      </p:cBhvr>
                                      <p:to>
                                        <p:strVal val="visible"/>
                                      </p:to>
                                    </p:set>
                                    <p:animEffect transition="in" filter="fade">
                                      <p:cBhvr>
                                        <p:cTn id="13" dur="1000"/>
                                        <p:tgtEl>
                                          <p:spTgt spid="842"/>
                                        </p:tgtEl>
                                      </p:cBhvr>
                                    </p:animEffect>
                                  </p:childTnLst>
                                </p:cTn>
                              </p:par>
                              <p:par>
                                <p:cTn id="14" presetID="10" presetClass="entr" presetSubtype="0" fill="hold" nodeType="withEffect">
                                  <p:stCondLst>
                                    <p:cond delay="0"/>
                                  </p:stCondLst>
                                  <p:childTnLst>
                                    <p:set>
                                      <p:cBhvr>
                                        <p:cTn id="15" dur="1" fill="hold">
                                          <p:stCondLst>
                                            <p:cond delay="0"/>
                                          </p:stCondLst>
                                        </p:cTn>
                                        <p:tgtEl>
                                          <p:spTgt spid="843"/>
                                        </p:tgtEl>
                                        <p:attrNameLst>
                                          <p:attrName>style.visibility</p:attrName>
                                        </p:attrNameLst>
                                      </p:cBhvr>
                                      <p:to>
                                        <p:strVal val="visible"/>
                                      </p:to>
                                    </p:set>
                                    <p:animEffect transition="in" filter="fade">
                                      <p:cBhvr>
                                        <p:cTn id="16" dur="1000"/>
                                        <p:tgtEl>
                                          <p:spTgt spid="843"/>
                                        </p:tgtEl>
                                      </p:cBhvr>
                                    </p:animEffect>
                                  </p:childTnLst>
                                </p:cTn>
                              </p:par>
                              <p:par>
                                <p:cTn id="17" presetID="10" presetClass="entr" presetSubtype="0" fill="hold" nodeType="withEffect">
                                  <p:stCondLst>
                                    <p:cond delay="0"/>
                                  </p:stCondLst>
                                  <p:childTnLst>
                                    <p:set>
                                      <p:cBhvr>
                                        <p:cTn id="18" dur="1" fill="hold">
                                          <p:stCondLst>
                                            <p:cond delay="0"/>
                                          </p:stCondLst>
                                        </p:cTn>
                                        <p:tgtEl>
                                          <p:spTgt spid="844"/>
                                        </p:tgtEl>
                                        <p:attrNameLst>
                                          <p:attrName>style.visibility</p:attrName>
                                        </p:attrNameLst>
                                      </p:cBhvr>
                                      <p:to>
                                        <p:strVal val="visible"/>
                                      </p:to>
                                    </p:set>
                                    <p:animEffect transition="in" filter="fade">
                                      <p:cBhvr>
                                        <p:cTn id="19" dur="1000"/>
                                        <p:tgtEl>
                                          <p:spTgt spid="844"/>
                                        </p:tgtEl>
                                      </p:cBhvr>
                                    </p:animEffect>
                                  </p:childTnLst>
                                </p:cTn>
                              </p:par>
                              <p:par>
                                <p:cTn id="20" presetID="10" presetClass="entr" presetSubtype="0" fill="hold" nodeType="withEffect">
                                  <p:stCondLst>
                                    <p:cond delay="0"/>
                                  </p:stCondLst>
                                  <p:childTnLst>
                                    <p:set>
                                      <p:cBhvr>
                                        <p:cTn id="21" dur="1" fill="hold">
                                          <p:stCondLst>
                                            <p:cond delay="0"/>
                                          </p:stCondLst>
                                        </p:cTn>
                                        <p:tgtEl>
                                          <p:spTgt spid="845"/>
                                        </p:tgtEl>
                                        <p:attrNameLst>
                                          <p:attrName>style.visibility</p:attrName>
                                        </p:attrNameLst>
                                      </p:cBhvr>
                                      <p:to>
                                        <p:strVal val="visible"/>
                                      </p:to>
                                    </p:set>
                                    <p:animEffect transition="in" filter="fade">
                                      <p:cBhvr>
                                        <p:cTn id="22" dur="1000"/>
                                        <p:tgtEl>
                                          <p:spTgt spid="845"/>
                                        </p:tgtEl>
                                      </p:cBhvr>
                                    </p:animEffect>
                                  </p:childTnLst>
                                </p:cTn>
                              </p:par>
                              <p:par>
                                <p:cTn id="23" presetID="10" presetClass="entr" presetSubtype="0" fill="hold" nodeType="withEffect">
                                  <p:stCondLst>
                                    <p:cond delay="0"/>
                                  </p:stCondLst>
                                  <p:childTnLst>
                                    <p:set>
                                      <p:cBhvr>
                                        <p:cTn id="24" dur="1" fill="hold">
                                          <p:stCondLst>
                                            <p:cond delay="0"/>
                                          </p:stCondLst>
                                        </p:cTn>
                                        <p:tgtEl>
                                          <p:spTgt spid="847"/>
                                        </p:tgtEl>
                                        <p:attrNameLst>
                                          <p:attrName>style.visibility</p:attrName>
                                        </p:attrNameLst>
                                      </p:cBhvr>
                                      <p:to>
                                        <p:strVal val="visible"/>
                                      </p:to>
                                    </p:set>
                                    <p:animEffect transition="in" filter="fade">
                                      <p:cBhvr>
                                        <p:cTn id="25" dur="1000"/>
                                        <p:tgtEl>
                                          <p:spTgt spid="847"/>
                                        </p:tgtEl>
                                      </p:cBhvr>
                                    </p:animEffect>
                                  </p:childTnLst>
                                </p:cTn>
                              </p:par>
                              <p:par>
                                <p:cTn id="26" presetID="10" presetClass="entr" presetSubtype="0" fill="hold" nodeType="withEffect">
                                  <p:stCondLst>
                                    <p:cond delay="0"/>
                                  </p:stCondLst>
                                  <p:childTnLst>
                                    <p:set>
                                      <p:cBhvr>
                                        <p:cTn id="27" dur="1" fill="hold">
                                          <p:stCondLst>
                                            <p:cond delay="0"/>
                                          </p:stCondLst>
                                        </p:cTn>
                                        <p:tgtEl>
                                          <p:spTgt spid="848"/>
                                        </p:tgtEl>
                                        <p:attrNameLst>
                                          <p:attrName>style.visibility</p:attrName>
                                        </p:attrNameLst>
                                      </p:cBhvr>
                                      <p:to>
                                        <p:strVal val="visible"/>
                                      </p:to>
                                    </p:set>
                                    <p:animEffect transition="in" filter="fade">
                                      <p:cBhvr>
                                        <p:cTn id="28" dur="1000"/>
                                        <p:tgtEl>
                                          <p:spTgt spid="848"/>
                                        </p:tgtEl>
                                      </p:cBhvr>
                                    </p:animEffect>
                                  </p:childTnLst>
                                </p:cTn>
                              </p:par>
                              <p:par>
                                <p:cTn id="29" presetID="10" presetClass="entr" presetSubtype="0" fill="hold" nodeType="withEffect">
                                  <p:stCondLst>
                                    <p:cond delay="0"/>
                                  </p:stCondLst>
                                  <p:childTnLst>
                                    <p:set>
                                      <p:cBhvr>
                                        <p:cTn id="30" dur="1" fill="hold">
                                          <p:stCondLst>
                                            <p:cond delay="0"/>
                                          </p:stCondLst>
                                        </p:cTn>
                                        <p:tgtEl>
                                          <p:spTgt spid="849"/>
                                        </p:tgtEl>
                                        <p:attrNameLst>
                                          <p:attrName>style.visibility</p:attrName>
                                        </p:attrNameLst>
                                      </p:cBhvr>
                                      <p:to>
                                        <p:strVal val="visible"/>
                                      </p:to>
                                    </p:set>
                                    <p:animEffect transition="in" filter="fade">
                                      <p:cBhvr>
                                        <p:cTn id="31" dur="1000"/>
                                        <p:tgtEl>
                                          <p:spTgt spid="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6"/>
          <p:cNvSpPr txBox="1">
            <a:spLocks noGrp="1"/>
          </p:cNvSpPr>
          <p:nvPr>
            <p:ph type="title"/>
          </p:nvPr>
        </p:nvSpPr>
        <p:spPr>
          <a:xfrm>
            <a:off x="5158350" y="2336349"/>
            <a:ext cx="3269400" cy="12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Cost Benefit Analysis</a:t>
            </a:r>
            <a:endParaRPr/>
          </a:p>
        </p:txBody>
      </p:sp>
      <p:sp>
        <p:nvSpPr>
          <p:cNvPr id="855" name="Google Shape;855;p66"/>
          <p:cNvSpPr txBox="1">
            <a:spLocks noGrp="1"/>
          </p:cNvSpPr>
          <p:nvPr>
            <p:ph type="title" idx="2"/>
          </p:nvPr>
        </p:nvSpPr>
        <p:spPr>
          <a:xfrm>
            <a:off x="5158350" y="848000"/>
            <a:ext cx="3269400" cy="15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pic>
        <p:nvPicPr>
          <p:cNvPr id="856" name="Google Shape;856;p66"/>
          <p:cNvPicPr preferRelativeResize="0"/>
          <p:nvPr/>
        </p:nvPicPr>
        <p:blipFill>
          <a:blip r:embed="rId3">
            <a:alphaModFix/>
          </a:blip>
          <a:stretch>
            <a:fillRect/>
          </a:stretch>
        </p:blipFill>
        <p:spPr>
          <a:xfrm>
            <a:off x="520800" y="847999"/>
            <a:ext cx="4155101" cy="303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67"/>
          <p:cNvSpPr txBox="1"/>
          <p:nvPr/>
        </p:nvSpPr>
        <p:spPr>
          <a:xfrm>
            <a:off x="455775" y="654000"/>
            <a:ext cx="7696500" cy="55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600"/>
              </a:spcAft>
              <a:buNone/>
            </a:pPr>
            <a:r>
              <a:rPr lang="en" sz="2400">
                <a:latin typeface="Palanquin SemiBold"/>
                <a:ea typeface="Palanquin SemiBold"/>
                <a:cs typeface="Palanquin SemiBold"/>
                <a:sym typeface="Palanquin SemiBold"/>
              </a:rPr>
              <a:t>Mosquito count, WNV Presence, Spray 2011</a:t>
            </a:r>
            <a:endParaRPr sz="2400">
              <a:latin typeface="Palanquin SemiBold"/>
              <a:ea typeface="Palanquin SemiBold"/>
              <a:cs typeface="Palanquin SemiBold"/>
              <a:sym typeface="Palanquin SemiBold"/>
            </a:endParaRPr>
          </a:p>
        </p:txBody>
      </p:sp>
      <p:pic>
        <p:nvPicPr>
          <p:cNvPr id="862" name="Google Shape;862;p67"/>
          <p:cNvPicPr preferRelativeResize="0"/>
          <p:nvPr/>
        </p:nvPicPr>
        <p:blipFill>
          <a:blip r:embed="rId3">
            <a:alphaModFix/>
          </a:blip>
          <a:stretch>
            <a:fillRect/>
          </a:stretch>
        </p:blipFill>
        <p:spPr>
          <a:xfrm>
            <a:off x="464350" y="1269713"/>
            <a:ext cx="2650700" cy="3213676"/>
          </a:xfrm>
          <a:prstGeom prst="rect">
            <a:avLst/>
          </a:prstGeom>
          <a:noFill/>
          <a:ln>
            <a:noFill/>
          </a:ln>
        </p:spPr>
      </p:pic>
      <p:pic>
        <p:nvPicPr>
          <p:cNvPr id="863" name="Google Shape;863;p67"/>
          <p:cNvPicPr preferRelativeResize="0"/>
          <p:nvPr/>
        </p:nvPicPr>
        <p:blipFill>
          <a:blip r:embed="rId4">
            <a:alphaModFix/>
          </a:blip>
          <a:stretch>
            <a:fillRect/>
          </a:stretch>
        </p:blipFill>
        <p:spPr>
          <a:xfrm>
            <a:off x="3227175" y="1298387"/>
            <a:ext cx="2367250" cy="3156325"/>
          </a:xfrm>
          <a:prstGeom prst="rect">
            <a:avLst/>
          </a:prstGeom>
          <a:noFill/>
          <a:ln>
            <a:noFill/>
          </a:ln>
        </p:spPr>
      </p:pic>
      <p:pic>
        <p:nvPicPr>
          <p:cNvPr id="864" name="Google Shape;864;p67"/>
          <p:cNvPicPr preferRelativeResize="0"/>
          <p:nvPr/>
        </p:nvPicPr>
        <p:blipFill>
          <a:blip r:embed="rId5">
            <a:alphaModFix/>
          </a:blip>
          <a:stretch>
            <a:fillRect/>
          </a:stretch>
        </p:blipFill>
        <p:spPr>
          <a:xfrm>
            <a:off x="5706550" y="1297602"/>
            <a:ext cx="2367250" cy="3157862"/>
          </a:xfrm>
          <a:prstGeom prst="rect">
            <a:avLst/>
          </a:prstGeom>
          <a:noFill/>
          <a:ln>
            <a:noFill/>
          </a:ln>
        </p:spPr>
      </p:pic>
      <p:sp>
        <p:nvSpPr>
          <p:cNvPr id="865" name="Google Shape;865;p67"/>
          <p:cNvSpPr txBox="1"/>
          <p:nvPr/>
        </p:nvSpPr>
        <p:spPr>
          <a:xfrm>
            <a:off x="1593625" y="4483400"/>
            <a:ext cx="81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latin typeface="Calibri"/>
                <a:ea typeface="Calibri"/>
                <a:cs typeface="Calibri"/>
                <a:sym typeface="Calibri"/>
              </a:rPr>
              <a:t>JULY</a:t>
            </a:r>
            <a:endParaRPr sz="1800">
              <a:latin typeface="Calibri"/>
              <a:ea typeface="Calibri"/>
              <a:cs typeface="Calibri"/>
              <a:sym typeface="Calibri"/>
            </a:endParaRPr>
          </a:p>
        </p:txBody>
      </p:sp>
      <p:sp>
        <p:nvSpPr>
          <p:cNvPr id="866" name="Google Shape;866;p67"/>
          <p:cNvSpPr txBox="1"/>
          <p:nvPr/>
        </p:nvSpPr>
        <p:spPr>
          <a:xfrm>
            <a:off x="6212025" y="4561175"/>
            <a:ext cx="1356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latin typeface="Calibri"/>
                <a:ea typeface="Calibri"/>
                <a:cs typeface="Calibri"/>
                <a:sym typeface="Calibri"/>
              </a:rPr>
              <a:t>SEPTEMBER</a:t>
            </a:r>
            <a:endParaRPr/>
          </a:p>
        </p:txBody>
      </p:sp>
      <p:sp>
        <p:nvSpPr>
          <p:cNvPr id="867" name="Google Shape;867;p67"/>
          <p:cNvSpPr txBox="1"/>
          <p:nvPr/>
        </p:nvSpPr>
        <p:spPr>
          <a:xfrm>
            <a:off x="3780475" y="4561175"/>
            <a:ext cx="1487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latin typeface="Calibri"/>
                <a:ea typeface="Calibri"/>
                <a:cs typeface="Calibri"/>
                <a:sym typeface="Calibri"/>
              </a:rPr>
              <a:t>AUGUST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872" name="Google Shape;872;p68"/>
          <p:cNvPicPr preferRelativeResize="0"/>
          <p:nvPr/>
        </p:nvPicPr>
        <p:blipFill>
          <a:blip r:embed="rId3">
            <a:alphaModFix/>
          </a:blip>
          <a:stretch>
            <a:fillRect/>
          </a:stretch>
        </p:blipFill>
        <p:spPr>
          <a:xfrm>
            <a:off x="500475" y="1250925"/>
            <a:ext cx="2625324" cy="3200951"/>
          </a:xfrm>
          <a:prstGeom prst="rect">
            <a:avLst/>
          </a:prstGeom>
          <a:noFill/>
          <a:ln>
            <a:noFill/>
          </a:ln>
        </p:spPr>
      </p:pic>
      <p:pic>
        <p:nvPicPr>
          <p:cNvPr id="873" name="Google Shape;873;p68"/>
          <p:cNvPicPr preferRelativeResize="0"/>
          <p:nvPr/>
        </p:nvPicPr>
        <p:blipFill>
          <a:blip r:embed="rId4">
            <a:alphaModFix/>
          </a:blip>
          <a:stretch>
            <a:fillRect/>
          </a:stretch>
        </p:blipFill>
        <p:spPr>
          <a:xfrm>
            <a:off x="3218799" y="1250925"/>
            <a:ext cx="2405401" cy="3200950"/>
          </a:xfrm>
          <a:prstGeom prst="rect">
            <a:avLst/>
          </a:prstGeom>
          <a:noFill/>
          <a:ln>
            <a:noFill/>
          </a:ln>
        </p:spPr>
      </p:pic>
      <p:pic>
        <p:nvPicPr>
          <p:cNvPr id="874" name="Google Shape;874;p68"/>
          <p:cNvPicPr preferRelativeResize="0"/>
          <p:nvPr/>
        </p:nvPicPr>
        <p:blipFill>
          <a:blip r:embed="rId5">
            <a:alphaModFix/>
          </a:blip>
          <a:stretch>
            <a:fillRect/>
          </a:stretch>
        </p:blipFill>
        <p:spPr>
          <a:xfrm>
            <a:off x="5717200" y="1244651"/>
            <a:ext cx="2405400" cy="3213500"/>
          </a:xfrm>
          <a:prstGeom prst="rect">
            <a:avLst/>
          </a:prstGeom>
          <a:noFill/>
          <a:ln>
            <a:noFill/>
          </a:ln>
        </p:spPr>
      </p:pic>
      <p:sp>
        <p:nvSpPr>
          <p:cNvPr id="875" name="Google Shape;875;p68"/>
          <p:cNvSpPr txBox="1"/>
          <p:nvPr/>
        </p:nvSpPr>
        <p:spPr>
          <a:xfrm>
            <a:off x="419400" y="630700"/>
            <a:ext cx="6466200" cy="55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600"/>
              </a:spcAft>
              <a:buNone/>
            </a:pPr>
            <a:r>
              <a:rPr lang="en" sz="2400">
                <a:latin typeface="Palanquin SemiBold"/>
                <a:ea typeface="Palanquin SemiBold"/>
                <a:cs typeface="Palanquin SemiBold"/>
                <a:sym typeface="Palanquin SemiBold"/>
              </a:rPr>
              <a:t>Mosquito count, WNV Presence, Spray 2013</a:t>
            </a:r>
            <a:endParaRPr sz="2400">
              <a:latin typeface="Palanquin SemiBold"/>
              <a:ea typeface="Palanquin SemiBold"/>
              <a:cs typeface="Palanquin SemiBold"/>
              <a:sym typeface="Palanquin SemiBold"/>
            </a:endParaRPr>
          </a:p>
        </p:txBody>
      </p:sp>
      <p:sp>
        <p:nvSpPr>
          <p:cNvPr id="876" name="Google Shape;876;p68"/>
          <p:cNvSpPr txBox="1"/>
          <p:nvPr/>
        </p:nvSpPr>
        <p:spPr>
          <a:xfrm>
            <a:off x="1527600" y="4534200"/>
            <a:ext cx="786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latin typeface="Calibri"/>
                <a:ea typeface="Calibri"/>
                <a:cs typeface="Calibri"/>
                <a:sym typeface="Calibri"/>
              </a:rPr>
              <a:t>JULY</a:t>
            </a:r>
            <a:endParaRPr/>
          </a:p>
        </p:txBody>
      </p:sp>
      <p:sp>
        <p:nvSpPr>
          <p:cNvPr id="877" name="Google Shape;877;p68"/>
          <p:cNvSpPr txBox="1"/>
          <p:nvPr/>
        </p:nvSpPr>
        <p:spPr>
          <a:xfrm>
            <a:off x="3891700" y="4534200"/>
            <a:ext cx="1059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latin typeface="Calibri"/>
                <a:ea typeface="Calibri"/>
                <a:cs typeface="Calibri"/>
                <a:sym typeface="Calibri"/>
              </a:rPr>
              <a:t>AUGUST</a:t>
            </a:r>
            <a:endParaRPr/>
          </a:p>
        </p:txBody>
      </p:sp>
      <p:sp>
        <p:nvSpPr>
          <p:cNvPr id="878" name="Google Shape;878;p68"/>
          <p:cNvSpPr txBox="1"/>
          <p:nvPr/>
        </p:nvSpPr>
        <p:spPr>
          <a:xfrm>
            <a:off x="6196750" y="4534200"/>
            <a:ext cx="14463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latin typeface="Calibri"/>
                <a:ea typeface="Calibri"/>
                <a:cs typeface="Calibri"/>
                <a:sym typeface="Calibri"/>
              </a:rPr>
              <a:t>SEPTEMBER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2"/>
        <p:cNvGrpSpPr/>
        <p:nvPr/>
      </p:nvGrpSpPr>
      <p:grpSpPr>
        <a:xfrm>
          <a:off x="0" y="0"/>
          <a:ext cx="0" cy="0"/>
          <a:chOff x="0" y="0"/>
          <a:chExt cx="0" cy="0"/>
        </a:xfrm>
      </p:grpSpPr>
      <p:sp>
        <p:nvSpPr>
          <p:cNvPr id="883" name="Google Shape;883;p69"/>
          <p:cNvSpPr txBox="1">
            <a:spLocks noGrp="1"/>
          </p:cNvSpPr>
          <p:nvPr>
            <p:ph type="title"/>
          </p:nvPr>
        </p:nvSpPr>
        <p:spPr>
          <a:xfrm>
            <a:off x="441675" y="518375"/>
            <a:ext cx="3342300" cy="10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Public health</a:t>
            </a:r>
            <a:endParaRPr sz="1800"/>
          </a:p>
          <a:p>
            <a:pPr marL="457200" lvl="0" indent="-342900" algn="l" rtl="0">
              <a:spcBef>
                <a:spcPts val="0"/>
              </a:spcBef>
              <a:spcAft>
                <a:spcPts val="0"/>
              </a:spcAft>
              <a:buSzPts val="1800"/>
              <a:buChar char="-"/>
            </a:pPr>
            <a:r>
              <a:rPr lang="en" sz="1800"/>
              <a:t>Economic burden</a:t>
            </a:r>
            <a:endParaRPr sz="1800"/>
          </a:p>
          <a:p>
            <a:pPr marL="0" lvl="0" indent="0" algn="l" rtl="0">
              <a:spcBef>
                <a:spcPts val="0"/>
              </a:spcBef>
              <a:spcAft>
                <a:spcPts val="0"/>
              </a:spcAft>
              <a:buNone/>
            </a:pPr>
            <a:endParaRPr/>
          </a:p>
        </p:txBody>
      </p:sp>
      <p:sp>
        <p:nvSpPr>
          <p:cNvPr id="884" name="Google Shape;884;p69"/>
          <p:cNvSpPr/>
          <p:nvPr/>
        </p:nvSpPr>
        <p:spPr>
          <a:xfrm>
            <a:off x="10420569" y="1364732"/>
            <a:ext cx="947400" cy="921900"/>
          </a:xfrm>
          <a:prstGeom prst="ellipse">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85" name="Google Shape;885;p69"/>
          <p:cNvPicPr preferRelativeResize="0"/>
          <p:nvPr/>
        </p:nvPicPr>
        <p:blipFill rotWithShape="1">
          <a:blip r:embed="rId3">
            <a:alphaModFix/>
          </a:blip>
          <a:srcRect r="41564"/>
          <a:stretch/>
        </p:blipFill>
        <p:spPr>
          <a:xfrm>
            <a:off x="5822479" y="2105417"/>
            <a:ext cx="3057153" cy="2880864"/>
          </a:xfrm>
          <a:custGeom>
            <a:avLst/>
            <a:gdLst/>
            <a:ahLst/>
            <a:cxnLst/>
            <a:rect l="l" t="t" r="r" b="b"/>
            <a:pathLst>
              <a:path w="4290741" h="4130271" extrusionOk="0">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ln>
            <a:noFill/>
          </a:ln>
        </p:spPr>
      </p:pic>
      <p:sp>
        <p:nvSpPr>
          <p:cNvPr id="886" name="Google Shape;886;p69"/>
          <p:cNvSpPr/>
          <p:nvPr/>
        </p:nvSpPr>
        <p:spPr>
          <a:xfrm rot="-6054285" flipH="1">
            <a:off x="4522711" y="-293028"/>
            <a:ext cx="2803727" cy="2859450"/>
          </a:xfrm>
          <a:prstGeom prst="arc">
            <a:avLst>
              <a:gd name="adj1" fmla="val 16200000"/>
              <a:gd name="adj2" fmla="val 20093138"/>
            </a:avLst>
          </a:prstGeom>
          <a:noFill/>
          <a:ln w="127000" cap="rnd" cmpd="sng">
            <a:solidFill>
              <a:srgbClr val="FFC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pic>
        <p:nvPicPr>
          <p:cNvPr id="887" name="Google Shape;887;p69"/>
          <p:cNvPicPr preferRelativeResize="0"/>
          <p:nvPr/>
        </p:nvPicPr>
        <p:blipFill rotWithShape="1">
          <a:blip r:embed="rId4">
            <a:alphaModFix/>
          </a:blip>
          <a:srcRect l="26997" r="7187"/>
          <a:stretch/>
        </p:blipFill>
        <p:spPr>
          <a:xfrm>
            <a:off x="4655701" y="204863"/>
            <a:ext cx="2507510" cy="2098017"/>
          </a:xfrm>
          <a:custGeom>
            <a:avLst/>
            <a:gdLst/>
            <a:ahLst/>
            <a:cxnLst/>
            <a:rect l="l" t="t" r="r" b="b"/>
            <a:pathLst>
              <a:path w="3519312" h="3007909" extrusionOk="0">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ln>
            <a:noFill/>
          </a:ln>
        </p:spPr>
      </p:pic>
      <p:pic>
        <p:nvPicPr>
          <p:cNvPr id="888" name="Google Shape;888;p69"/>
          <p:cNvPicPr preferRelativeResize="0"/>
          <p:nvPr/>
        </p:nvPicPr>
        <p:blipFill>
          <a:blip r:embed="rId5">
            <a:alphaModFix/>
          </a:blip>
          <a:stretch>
            <a:fillRect/>
          </a:stretch>
        </p:blipFill>
        <p:spPr>
          <a:xfrm>
            <a:off x="641245" y="1670575"/>
            <a:ext cx="3496054" cy="2628250"/>
          </a:xfrm>
          <a:prstGeom prst="rect">
            <a:avLst/>
          </a:prstGeom>
          <a:noFill/>
          <a:ln>
            <a:noFill/>
          </a:ln>
        </p:spPr>
      </p:pic>
      <p:sp>
        <p:nvSpPr>
          <p:cNvPr id="889" name="Google Shape;889;p69"/>
          <p:cNvSpPr txBox="1"/>
          <p:nvPr/>
        </p:nvSpPr>
        <p:spPr>
          <a:xfrm>
            <a:off x="608175" y="349200"/>
            <a:ext cx="7696500" cy="55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600"/>
              </a:spcAft>
              <a:buNone/>
            </a:pPr>
            <a:r>
              <a:rPr lang="en" sz="2400">
                <a:latin typeface="Palanquin SemiBold"/>
                <a:ea typeface="Palanquin SemiBold"/>
                <a:cs typeface="Palanquin SemiBold"/>
                <a:sym typeface="Palanquin SemiBold"/>
              </a:rPr>
              <a:t>ISSUES</a:t>
            </a:r>
            <a:endParaRPr sz="2400">
              <a:latin typeface="Palanquin SemiBold"/>
              <a:ea typeface="Palanquin SemiBold"/>
              <a:cs typeface="Palanquin SemiBold"/>
              <a:sym typeface="Palanquin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70"/>
          <p:cNvSpPr txBox="1"/>
          <p:nvPr/>
        </p:nvSpPr>
        <p:spPr>
          <a:xfrm>
            <a:off x="3168000" y="4452400"/>
            <a:ext cx="2808000" cy="4617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latin typeface="Calibri"/>
                <a:ea typeface="Calibri"/>
                <a:cs typeface="Calibri"/>
                <a:sym typeface="Calibri"/>
              </a:rPr>
              <a:t>BENEFIT: $149, 431 (26.5%)</a:t>
            </a:r>
            <a:endParaRPr sz="1800">
              <a:latin typeface="Calibri"/>
              <a:ea typeface="Calibri"/>
              <a:cs typeface="Calibri"/>
              <a:sym typeface="Calibri"/>
            </a:endParaRPr>
          </a:p>
        </p:txBody>
      </p:sp>
      <p:pic>
        <p:nvPicPr>
          <p:cNvPr id="895" name="Google Shape;895;p70"/>
          <p:cNvPicPr preferRelativeResize="0"/>
          <p:nvPr/>
        </p:nvPicPr>
        <p:blipFill>
          <a:blip r:embed="rId3">
            <a:alphaModFix/>
          </a:blip>
          <a:stretch>
            <a:fillRect/>
          </a:stretch>
        </p:blipFill>
        <p:spPr>
          <a:xfrm>
            <a:off x="169026" y="1344344"/>
            <a:ext cx="4104225" cy="1134206"/>
          </a:xfrm>
          <a:prstGeom prst="rect">
            <a:avLst/>
          </a:prstGeom>
          <a:noFill/>
          <a:ln>
            <a:noFill/>
          </a:ln>
        </p:spPr>
      </p:pic>
      <p:pic>
        <p:nvPicPr>
          <p:cNvPr id="896" name="Google Shape;896;p70"/>
          <p:cNvPicPr preferRelativeResize="0"/>
          <p:nvPr/>
        </p:nvPicPr>
        <p:blipFill>
          <a:blip r:embed="rId4">
            <a:alphaModFix/>
          </a:blip>
          <a:stretch>
            <a:fillRect/>
          </a:stretch>
        </p:blipFill>
        <p:spPr>
          <a:xfrm>
            <a:off x="4613448" y="1005150"/>
            <a:ext cx="4333824" cy="1542725"/>
          </a:xfrm>
          <a:prstGeom prst="rect">
            <a:avLst/>
          </a:prstGeom>
          <a:noFill/>
          <a:ln>
            <a:noFill/>
          </a:ln>
        </p:spPr>
      </p:pic>
      <p:graphicFrame>
        <p:nvGraphicFramePr>
          <p:cNvPr id="897" name="Google Shape;897;p70"/>
          <p:cNvGraphicFramePr/>
          <p:nvPr/>
        </p:nvGraphicFramePr>
        <p:xfrm>
          <a:off x="163175" y="2863063"/>
          <a:ext cx="4186275" cy="1402025"/>
        </p:xfrm>
        <a:graphic>
          <a:graphicData uri="http://schemas.openxmlformats.org/drawingml/2006/table">
            <a:tbl>
              <a:tblPr>
                <a:noFill/>
                <a:tableStyleId>{0485A6EC-4CE8-4289-82AC-7488FE103D05}</a:tableStyleId>
              </a:tblPr>
              <a:tblGrid>
                <a:gridCol w="3221950">
                  <a:extLst>
                    <a:ext uri="{9D8B030D-6E8A-4147-A177-3AD203B41FA5}">
                      <a16:colId xmlns:a16="http://schemas.microsoft.com/office/drawing/2014/main" val="20000"/>
                    </a:ext>
                  </a:extLst>
                </a:gridCol>
                <a:gridCol w="964325">
                  <a:extLst>
                    <a:ext uri="{9D8B030D-6E8A-4147-A177-3AD203B41FA5}">
                      <a16:colId xmlns:a16="http://schemas.microsoft.com/office/drawing/2014/main" val="20001"/>
                    </a:ext>
                  </a:extLst>
                </a:gridCol>
              </a:tblGrid>
              <a:tr h="609575">
                <a:tc>
                  <a:txBody>
                    <a:bodyPr/>
                    <a:lstStyle/>
                    <a:p>
                      <a:pPr marL="0" lvl="0" indent="0" algn="l" rtl="0">
                        <a:spcBef>
                          <a:spcPts val="0"/>
                        </a:spcBef>
                        <a:spcAft>
                          <a:spcPts val="0"/>
                        </a:spcAft>
                        <a:buNone/>
                      </a:pPr>
                      <a:r>
                        <a:rPr lang="en"/>
                        <a:t>Mean number of cases in Chicago over 10 years</a:t>
                      </a:r>
                      <a:endParaRPr/>
                    </a:p>
                  </a:txBody>
                  <a:tcPr marL="91425" marR="91425" marT="91425" marB="91425">
                    <a:solidFill>
                      <a:schemeClr val="lt2"/>
                    </a:solidFill>
                  </a:tcPr>
                </a:tc>
                <a:tc>
                  <a:txBody>
                    <a:bodyPr/>
                    <a:lstStyle/>
                    <a:p>
                      <a:pPr marL="0" lvl="0" indent="0" algn="l" rtl="0">
                        <a:spcBef>
                          <a:spcPts val="0"/>
                        </a:spcBef>
                        <a:spcAft>
                          <a:spcPts val="0"/>
                        </a:spcAft>
                        <a:buNone/>
                      </a:pPr>
                      <a:r>
                        <a:rPr lang="en"/>
                        <a:t>17</a:t>
                      </a:r>
                      <a:endParaRPr/>
                    </a:p>
                  </a:txBody>
                  <a:tcPr marL="91425" marR="91425" marT="91425" marB="91425">
                    <a:solidFill>
                      <a:schemeClr val="lt2"/>
                    </a:solidFill>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
                        <a:t>Mean medical cost per case</a:t>
                      </a:r>
                      <a:endParaRPr/>
                    </a:p>
                  </a:txBody>
                  <a:tcPr marL="91425" marR="91425" marT="91425" marB="91425">
                    <a:solidFill>
                      <a:schemeClr val="lt2"/>
                    </a:solidFill>
                  </a:tcPr>
                </a:tc>
                <a:tc>
                  <a:txBody>
                    <a:bodyPr/>
                    <a:lstStyle/>
                    <a:p>
                      <a:pPr marL="0" lvl="0" indent="0" algn="l" rtl="0">
                        <a:spcBef>
                          <a:spcPts val="0"/>
                        </a:spcBef>
                        <a:spcAft>
                          <a:spcPts val="0"/>
                        </a:spcAft>
                        <a:buNone/>
                      </a:pPr>
                      <a:r>
                        <a:rPr lang="en"/>
                        <a:t>$33,143</a:t>
                      </a:r>
                      <a:endParaRPr/>
                    </a:p>
                  </a:txBody>
                  <a:tcPr marL="91425" marR="91425" marT="91425" marB="91425">
                    <a:solidFill>
                      <a:schemeClr val="lt2"/>
                    </a:solidFill>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a:t>Total mean medical cost per year</a:t>
                      </a:r>
                      <a:endParaRPr/>
                    </a:p>
                  </a:txBody>
                  <a:tcPr marL="91425" marR="91425" marT="91425" marB="91425">
                    <a:solidFill>
                      <a:schemeClr val="dk2"/>
                    </a:solidFill>
                  </a:tcPr>
                </a:tc>
                <a:tc>
                  <a:txBody>
                    <a:bodyPr/>
                    <a:lstStyle/>
                    <a:p>
                      <a:pPr marL="0" lvl="0" indent="0" algn="l" rtl="0">
                        <a:spcBef>
                          <a:spcPts val="0"/>
                        </a:spcBef>
                        <a:spcAft>
                          <a:spcPts val="0"/>
                        </a:spcAft>
                        <a:buNone/>
                      </a:pPr>
                      <a:r>
                        <a:rPr lang="en"/>
                        <a:t>$563,431</a:t>
                      </a:r>
                      <a:endParaRPr/>
                    </a:p>
                  </a:txBody>
                  <a:tcPr marL="91425" marR="91425" marT="91425" marB="91425">
                    <a:solidFill>
                      <a:schemeClr val="dk2"/>
                    </a:solidFill>
                  </a:tcPr>
                </a:tc>
                <a:extLst>
                  <a:ext uri="{0D108BD9-81ED-4DB2-BD59-A6C34878D82A}">
                    <a16:rowId xmlns:a16="http://schemas.microsoft.com/office/drawing/2014/main" val="10002"/>
                  </a:ext>
                </a:extLst>
              </a:tr>
            </a:tbl>
          </a:graphicData>
        </a:graphic>
      </p:graphicFrame>
      <p:graphicFrame>
        <p:nvGraphicFramePr>
          <p:cNvPr id="898" name="Google Shape;898;p70"/>
          <p:cNvGraphicFramePr/>
          <p:nvPr/>
        </p:nvGraphicFramePr>
        <p:xfrm>
          <a:off x="4632875" y="2695438"/>
          <a:ext cx="4347950" cy="1584900"/>
        </p:xfrm>
        <a:graphic>
          <a:graphicData uri="http://schemas.openxmlformats.org/drawingml/2006/table">
            <a:tbl>
              <a:tblPr>
                <a:noFill/>
                <a:tableStyleId>{0485A6EC-4CE8-4289-82AC-7488FE103D05}</a:tableStyleId>
              </a:tblPr>
              <a:tblGrid>
                <a:gridCol w="3346375">
                  <a:extLst>
                    <a:ext uri="{9D8B030D-6E8A-4147-A177-3AD203B41FA5}">
                      <a16:colId xmlns:a16="http://schemas.microsoft.com/office/drawing/2014/main" val="20000"/>
                    </a:ext>
                  </a:extLst>
                </a:gridCol>
                <a:gridCol w="1001575">
                  <a:extLst>
                    <a:ext uri="{9D8B030D-6E8A-4147-A177-3AD203B41FA5}">
                      <a16:colId xmlns:a16="http://schemas.microsoft.com/office/drawing/2014/main" val="20001"/>
                    </a:ext>
                  </a:extLst>
                </a:gridCol>
              </a:tblGrid>
              <a:tr h="396225">
                <a:tc>
                  <a:txBody>
                    <a:bodyPr/>
                    <a:lstStyle/>
                    <a:p>
                      <a:pPr marL="0" lvl="0" indent="0" algn="l" rtl="0">
                        <a:spcBef>
                          <a:spcPts val="0"/>
                        </a:spcBef>
                        <a:spcAft>
                          <a:spcPts val="0"/>
                        </a:spcAft>
                        <a:buNone/>
                      </a:pPr>
                      <a:r>
                        <a:rPr lang="en"/>
                        <a:t>Chicago City Area (acres)</a:t>
                      </a:r>
                      <a:endParaRPr/>
                    </a:p>
                  </a:txBody>
                  <a:tcPr marL="91425" marR="91425" marT="91425" marB="91425">
                    <a:solidFill>
                      <a:schemeClr val="lt2"/>
                    </a:solidFill>
                  </a:tcPr>
                </a:tc>
                <a:tc>
                  <a:txBody>
                    <a:bodyPr/>
                    <a:lstStyle/>
                    <a:p>
                      <a:pPr marL="0" lvl="0" indent="0" algn="l" rtl="0">
                        <a:spcBef>
                          <a:spcPts val="0"/>
                        </a:spcBef>
                        <a:spcAft>
                          <a:spcPts val="0"/>
                        </a:spcAft>
                        <a:buNone/>
                      </a:pPr>
                      <a:r>
                        <a:rPr lang="en"/>
                        <a:t>150,000</a:t>
                      </a:r>
                      <a:endParaRPr/>
                    </a:p>
                  </a:txBody>
                  <a:tcPr marL="91425" marR="91425" marT="91425" marB="91425">
                    <a:solidFill>
                      <a:schemeClr val="lt2"/>
                    </a:solidFill>
                  </a:tcPr>
                </a:tc>
                <a:extLst>
                  <a:ext uri="{0D108BD9-81ED-4DB2-BD59-A6C34878D82A}">
                    <a16:rowId xmlns:a16="http://schemas.microsoft.com/office/drawing/2014/main" val="10000"/>
                  </a:ext>
                </a:extLst>
              </a:tr>
              <a:tr h="396225">
                <a:tc>
                  <a:txBody>
                    <a:bodyPr/>
                    <a:lstStyle/>
                    <a:p>
                      <a:pPr marL="0" lvl="0" indent="0" algn="l" rtl="0">
                        <a:spcBef>
                          <a:spcPts val="0"/>
                        </a:spcBef>
                        <a:spcAft>
                          <a:spcPts val="0"/>
                        </a:spcAft>
                        <a:buNone/>
                      </a:pPr>
                      <a:r>
                        <a:rPr lang="en"/>
                        <a:t>Pesticide cost per acre</a:t>
                      </a:r>
                      <a:endParaRPr/>
                    </a:p>
                  </a:txBody>
                  <a:tcPr marL="91425" marR="91425" marT="91425" marB="91425">
                    <a:solidFill>
                      <a:schemeClr val="lt2"/>
                    </a:solidFill>
                  </a:tcPr>
                </a:tc>
                <a:tc>
                  <a:txBody>
                    <a:bodyPr/>
                    <a:lstStyle/>
                    <a:p>
                      <a:pPr marL="0" lvl="0" indent="0" algn="l" rtl="0">
                        <a:spcBef>
                          <a:spcPts val="0"/>
                        </a:spcBef>
                        <a:spcAft>
                          <a:spcPts val="0"/>
                        </a:spcAft>
                        <a:buNone/>
                      </a:pPr>
                      <a:r>
                        <a:rPr lang="en"/>
                        <a:t>$0.92</a:t>
                      </a:r>
                      <a:endParaRPr/>
                    </a:p>
                  </a:txBody>
                  <a:tcPr marL="91425" marR="91425" marT="91425" marB="91425">
                    <a:solidFill>
                      <a:schemeClr val="lt2"/>
                    </a:solidFill>
                  </a:tcPr>
                </a:tc>
                <a:extLst>
                  <a:ext uri="{0D108BD9-81ED-4DB2-BD59-A6C34878D82A}">
                    <a16:rowId xmlns:a16="http://schemas.microsoft.com/office/drawing/2014/main" val="10001"/>
                  </a:ext>
                </a:extLst>
              </a:tr>
              <a:tr h="396225">
                <a:tc>
                  <a:txBody>
                    <a:bodyPr/>
                    <a:lstStyle/>
                    <a:p>
                      <a:pPr marL="0" lvl="0" indent="0" algn="l" rtl="0">
                        <a:spcBef>
                          <a:spcPts val="0"/>
                        </a:spcBef>
                        <a:spcAft>
                          <a:spcPts val="0"/>
                        </a:spcAft>
                        <a:buNone/>
                      </a:pPr>
                      <a:r>
                        <a:rPr lang="en"/>
                        <a:t>Total cost per month</a:t>
                      </a:r>
                      <a:endParaRPr/>
                    </a:p>
                  </a:txBody>
                  <a:tcPr marL="91425" marR="91425" marT="91425" marB="91425">
                    <a:solidFill>
                      <a:schemeClr val="accent1"/>
                    </a:solidFill>
                  </a:tcPr>
                </a:tc>
                <a:tc>
                  <a:txBody>
                    <a:bodyPr/>
                    <a:lstStyle/>
                    <a:p>
                      <a:pPr marL="0" lvl="0" indent="0" algn="l" rtl="0">
                        <a:spcBef>
                          <a:spcPts val="0"/>
                        </a:spcBef>
                        <a:spcAft>
                          <a:spcPts val="0"/>
                        </a:spcAft>
                        <a:buNone/>
                      </a:pPr>
                      <a:r>
                        <a:rPr lang="en"/>
                        <a:t>$138,000</a:t>
                      </a:r>
                      <a:endParaRPr/>
                    </a:p>
                  </a:txBody>
                  <a:tcPr marL="91425" marR="91425" marT="91425" marB="91425">
                    <a:solidFill>
                      <a:schemeClr val="accent1"/>
                    </a:solidFill>
                  </a:tcPr>
                </a:tc>
                <a:extLst>
                  <a:ext uri="{0D108BD9-81ED-4DB2-BD59-A6C34878D82A}">
                    <a16:rowId xmlns:a16="http://schemas.microsoft.com/office/drawing/2014/main" val="10002"/>
                  </a:ext>
                </a:extLst>
              </a:tr>
              <a:tr h="396225">
                <a:tc>
                  <a:txBody>
                    <a:bodyPr/>
                    <a:lstStyle/>
                    <a:p>
                      <a:pPr marL="0" lvl="0" indent="0" algn="l" rtl="0">
                        <a:spcBef>
                          <a:spcPts val="0"/>
                        </a:spcBef>
                        <a:spcAft>
                          <a:spcPts val="0"/>
                        </a:spcAft>
                        <a:buNone/>
                      </a:pPr>
                      <a:r>
                        <a:rPr lang="en"/>
                        <a:t>Assuming 3 sprays/year (Jul, Aug, Sep)</a:t>
                      </a:r>
                      <a:endParaRPr/>
                    </a:p>
                  </a:txBody>
                  <a:tcPr marL="91425" marR="91425" marT="91425" marB="91425">
                    <a:solidFill>
                      <a:schemeClr val="dk2"/>
                    </a:solidFill>
                  </a:tcPr>
                </a:tc>
                <a:tc>
                  <a:txBody>
                    <a:bodyPr/>
                    <a:lstStyle/>
                    <a:p>
                      <a:pPr marL="0" lvl="0" indent="0" algn="l" rtl="0">
                        <a:spcBef>
                          <a:spcPts val="0"/>
                        </a:spcBef>
                        <a:spcAft>
                          <a:spcPts val="0"/>
                        </a:spcAft>
                        <a:buNone/>
                      </a:pPr>
                      <a:r>
                        <a:rPr lang="en"/>
                        <a:t>$414,000</a:t>
                      </a:r>
                      <a:endParaRPr/>
                    </a:p>
                  </a:txBody>
                  <a:tcPr marL="91425" marR="91425" marT="91425" marB="91425">
                    <a:solidFill>
                      <a:schemeClr val="dk2"/>
                    </a:solidFill>
                  </a:tcPr>
                </a:tc>
                <a:extLst>
                  <a:ext uri="{0D108BD9-81ED-4DB2-BD59-A6C34878D82A}">
                    <a16:rowId xmlns:a16="http://schemas.microsoft.com/office/drawing/2014/main" val="10003"/>
                  </a:ext>
                </a:extLst>
              </a:tr>
            </a:tbl>
          </a:graphicData>
        </a:graphic>
      </p:graphicFrame>
      <p:sp>
        <p:nvSpPr>
          <p:cNvPr id="899" name="Google Shape;899;p70"/>
          <p:cNvSpPr txBox="1">
            <a:spLocks noGrp="1"/>
          </p:cNvSpPr>
          <p:nvPr>
            <p:ph type="title"/>
          </p:nvPr>
        </p:nvSpPr>
        <p:spPr>
          <a:xfrm>
            <a:off x="139200" y="461275"/>
            <a:ext cx="56004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All Spray</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44"/>
          <p:cNvPicPr preferRelativeResize="0"/>
          <p:nvPr/>
        </p:nvPicPr>
        <p:blipFill rotWithShape="1">
          <a:blip r:embed="rId3">
            <a:alphaModFix/>
          </a:blip>
          <a:srcRect l="7733" t="7880" r="6237" b="8015"/>
          <a:stretch/>
        </p:blipFill>
        <p:spPr>
          <a:xfrm>
            <a:off x="716250" y="1356425"/>
            <a:ext cx="3318350" cy="3243874"/>
          </a:xfrm>
          <a:prstGeom prst="rect">
            <a:avLst/>
          </a:prstGeom>
          <a:noFill/>
          <a:ln>
            <a:noFill/>
          </a:ln>
        </p:spPr>
      </p:pic>
      <p:sp>
        <p:nvSpPr>
          <p:cNvPr id="508" name="Google Shape;508;p44"/>
          <p:cNvSpPr txBox="1">
            <a:spLocks noGrp="1"/>
          </p:cNvSpPr>
          <p:nvPr>
            <p:ph type="title"/>
          </p:nvPr>
        </p:nvSpPr>
        <p:spPr>
          <a:xfrm>
            <a:off x="716250" y="539500"/>
            <a:ext cx="41307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509" name="Google Shape;509;p44"/>
          <p:cNvSpPr txBox="1">
            <a:spLocks noGrp="1"/>
          </p:cNvSpPr>
          <p:nvPr>
            <p:ph type="subTitle" idx="1"/>
          </p:nvPr>
        </p:nvSpPr>
        <p:spPr>
          <a:xfrm>
            <a:off x="4610850" y="1371600"/>
            <a:ext cx="3791400" cy="3086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300"/>
              <a:t>To help the City of Chicago Public Health Department optimize measures to tackle financial burdens caused by WNV related diseases </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pic>
        <p:nvPicPr>
          <p:cNvPr id="904" name="Google Shape;904;p71"/>
          <p:cNvPicPr preferRelativeResize="0"/>
          <p:nvPr/>
        </p:nvPicPr>
        <p:blipFill rotWithShape="1">
          <a:blip r:embed="rId3">
            <a:alphaModFix/>
          </a:blip>
          <a:srcRect t="8775" b="17477"/>
          <a:stretch/>
        </p:blipFill>
        <p:spPr>
          <a:xfrm>
            <a:off x="378500" y="1296125"/>
            <a:ext cx="8549349" cy="3538874"/>
          </a:xfrm>
          <a:prstGeom prst="rect">
            <a:avLst/>
          </a:prstGeom>
          <a:noFill/>
          <a:ln>
            <a:noFill/>
          </a:ln>
        </p:spPr>
      </p:pic>
      <p:sp>
        <p:nvSpPr>
          <p:cNvPr id="905" name="Google Shape;905;p71"/>
          <p:cNvSpPr txBox="1">
            <a:spLocks noGrp="1"/>
          </p:cNvSpPr>
          <p:nvPr>
            <p:ph type="title"/>
          </p:nvPr>
        </p:nvSpPr>
        <p:spPr>
          <a:xfrm>
            <a:off x="258850" y="175125"/>
            <a:ext cx="56004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WNV Prediction 2014</a:t>
            </a:r>
            <a:endParaRPr sz="3000"/>
          </a:p>
        </p:txBody>
      </p:sp>
      <p:pic>
        <p:nvPicPr>
          <p:cNvPr id="906" name="Google Shape;906;p71"/>
          <p:cNvPicPr preferRelativeResize="0"/>
          <p:nvPr/>
        </p:nvPicPr>
        <p:blipFill>
          <a:blip r:embed="rId4">
            <a:alphaModFix/>
          </a:blip>
          <a:stretch>
            <a:fillRect/>
          </a:stretch>
        </p:blipFill>
        <p:spPr>
          <a:xfrm>
            <a:off x="8101026" y="1806400"/>
            <a:ext cx="934575" cy="934575"/>
          </a:xfrm>
          <a:prstGeom prst="rect">
            <a:avLst/>
          </a:prstGeom>
          <a:noFill/>
          <a:ln>
            <a:noFill/>
          </a:ln>
        </p:spPr>
      </p:pic>
      <p:pic>
        <p:nvPicPr>
          <p:cNvPr id="907" name="Google Shape;907;p71"/>
          <p:cNvPicPr preferRelativeResize="0"/>
          <p:nvPr/>
        </p:nvPicPr>
        <p:blipFill rotWithShape="1">
          <a:blip r:embed="rId5">
            <a:alphaModFix/>
          </a:blip>
          <a:srcRect t="26374" b="17461"/>
          <a:stretch/>
        </p:blipFill>
        <p:spPr>
          <a:xfrm>
            <a:off x="258850" y="852750"/>
            <a:ext cx="7876675" cy="489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graphicFrame>
        <p:nvGraphicFramePr>
          <p:cNvPr id="912" name="Google Shape;912;p72"/>
          <p:cNvGraphicFramePr/>
          <p:nvPr/>
        </p:nvGraphicFramePr>
        <p:xfrm>
          <a:off x="449075" y="1004100"/>
          <a:ext cx="7690450" cy="3029816"/>
        </p:xfrm>
        <a:graphic>
          <a:graphicData uri="http://schemas.openxmlformats.org/drawingml/2006/table">
            <a:tbl>
              <a:tblPr>
                <a:noFill/>
                <a:tableStyleId>{3E520627-8A30-4814-A8A3-1B0B902EA0EF}</a:tableStyleId>
              </a:tblPr>
              <a:tblGrid>
                <a:gridCol w="1333250">
                  <a:extLst>
                    <a:ext uri="{9D8B030D-6E8A-4147-A177-3AD203B41FA5}">
                      <a16:colId xmlns:a16="http://schemas.microsoft.com/office/drawing/2014/main" val="20000"/>
                    </a:ext>
                  </a:extLst>
                </a:gridCol>
                <a:gridCol w="2021925">
                  <a:extLst>
                    <a:ext uri="{9D8B030D-6E8A-4147-A177-3AD203B41FA5}">
                      <a16:colId xmlns:a16="http://schemas.microsoft.com/office/drawing/2014/main" val="20001"/>
                    </a:ext>
                  </a:extLst>
                </a:gridCol>
                <a:gridCol w="2401600">
                  <a:extLst>
                    <a:ext uri="{9D8B030D-6E8A-4147-A177-3AD203B41FA5}">
                      <a16:colId xmlns:a16="http://schemas.microsoft.com/office/drawing/2014/main" val="20002"/>
                    </a:ext>
                  </a:extLst>
                </a:gridCol>
                <a:gridCol w="1933675">
                  <a:extLst>
                    <a:ext uri="{9D8B030D-6E8A-4147-A177-3AD203B41FA5}">
                      <a16:colId xmlns:a16="http://schemas.microsoft.com/office/drawing/2014/main" val="20003"/>
                    </a:ext>
                  </a:extLst>
                </a:gridCol>
              </a:tblGrid>
              <a:tr h="747050">
                <a:tc>
                  <a:txBody>
                    <a:bodyPr/>
                    <a:lstStyle/>
                    <a:p>
                      <a:pPr marL="0" lvl="0" indent="0" algn="ctr" rtl="0">
                        <a:lnSpc>
                          <a:spcPct val="115000"/>
                        </a:lnSpc>
                        <a:spcBef>
                          <a:spcPts val="0"/>
                        </a:spcBef>
                        <a:spcAft>
                          <a:spcPts val="0"/>
                        </a:spcAft>
                        <a:buNone/>
                      </a:pPr>
                      <a:r>
                        <a:rPr lang="en" sz="1800" b="1">
                          <a:solidFill>
                            <a:srgbClr val="FFFFFF"/>
                          </a:solidFill>
                          <a:latin typeface="Calibri"/>
                          <a:ea typeface="Calibri"/>
                          <a:cs typeface="Calibri"/>
                          <a:sym typeface="Calibri"/>
                        </a:rPr>
                        <a:t>MONTH</a:t>
                      </a:r>
                      <a:endParaRPr sz="1800" b="1">
                        <a:solidFill>
                          <a:srgbClr val="FFFFFF"/>
                        </a:solidFill>
                        <a:latin typeface="Calibri"/>
                        <a:ea typeface="Calibri"/>
                        <a:cs typeface="Calibri"/>
                        <a:sym typeface="Calibri"/>
                      </a:endParaRPr>
                    </a:p>
                    <a:p>
                      <a:pPr marL="0" lvl="0" indent="0" algn="ctr" rtl="0">
                        <a:lnSpc>
                          <a:spcPct val="115000"/>
                        </a:lnSpc>
                        <a:spcBef>
                          <a:spcPts val="0"/>
                        </a:spcBef>
                        <a:spcAft>
                          <a:spcPts val="0"/>
                        </a:spcAft>
                        <a:buNone/>
                      </a:pPr>
                      <a:r>
                        <a:rPr lang="en" sz="1800" b="1">
                          <a:solidFill>
                            <a:srgbClr val="FFFFFF"/>
                          </a:solidFill>
                          <a:latin typeface="Calibri"/>
                          <a:ea typeface="Calibri"/>
                          <a:cs typeface="Calibri"/>
                          <a:sym typeface="Calibri"/>
                        </a:rPr>
                        <a:t>2014</a:t>
                      </a:r>
                      <a:endParaRPr sz="1800" b="1">
                        <a:solidFill>
                          <a:srgbClr val="FFFFFF"/>
                        </a:solidFill>
                        <a:latin typeface="Calibri"/>
                        <a:ea typeface="Calibri"/>
                        <a:cs typeface="Calibri"/>
                        <a:sym typeface="Calibri"/>
                      </a:endParaRPr>
                    </a:p>
                  </a:txBody>
                  <a:tcPr marL="91425" marR="91425" marT="91425" marB="91425">
                    <a:solidFill>
                      <a:schemeClr val="accent5"/>
                    </a:solidFill>
                  </a:tcPr>
                </a:tc>
                <a:tc>
                  <a:txBody>
                    <a:bodyPr/>
                    <a:lstStyle/>
                    <a:p>
                      <a:pPr marL="0" lvl="0" indent="0" algn="l" rtl="0">
                        <a:lnSpc>
                          <a:spcPct val="115000"/>
                        </a:lnSpc>
                        <a:spcBef>
                          <a:spcPts val="0"/>
                        </a:spcBef>
                        <a:spcAft>
                          <a:spcPts val="0"/>
                        </a:spcAft>
                        <a:buNone/>
                      </a:pPr>
                      <a:r>
                        <a:rPr lang="en" sz="1800" b="1">
                          <a:solidFill>
                            <a:srgbClr val="FFFFFF"/>
                          </a:solidFill>
                          <a:latin typeface="Calibri"/>
                          <a:ea typeface="Calibri"/>
                          <a:cs typeface="Calibri"/>
                          <a:sym typeface="Calibri"/>
                        </a:rPr>
                        <a:t>PREDICTED NO OF TRAPS WITH VIRUS</a:t>
                      </a:r>
                      <a:endParaRPr sz="1800" b="1">
                        <a:solidFill>
                          <a:srgbClr val="FFFFFF"/>
                        </a:solidFill>
                        <a:latin typeface="Calibri"/>
                        <a:ea typeface="Calibri"/>
                        <a:cs typeface="Calibri"/>
                        <a:sym typeface="Calibri"/>
                      </a:endParaRPr>
                    </a:p>
                  </a:txBody>
                  <a:tcPr marL="91425" marR="91425" marT="91425" marB="91425">
                    <a:solidFill>
                      <a:schemeClr val="accent5"/>
                    </a:solidFill>
                  </a:tcPr>
                </a:tc>
                <a:tc gridSpan="2">
                  <a:txBody>
                    <a:bodyPr/>
                    <a:lstStyle/>
                    <a:p>
                      <a:pPr marL="0" lvl="0" indent="0" algn="ctr" rtl="0">
                        <a:lnSpc>
                          <a:spcPct val="115000"/>
                        </a:lnSpc>
                        <a:spcBef>
                          <a:spcPts val="0"/>
                        </a:spcBef>
                        <a:spcAft>
                          <a:spcPts val="0"/>
                        </a:spcAft>
                        <a:buNone/>
                      </a:pPr>
                      <a:r>
                        <a:rPr lang="en" sz="1800" b="1">
                          <a:solidFill>
                            <a:srgbClr val="FFFFFF"/>
                          </a:solidFill>
                          <a:latin typeface="Calibri"/>
                          <a:ea typeface="Calibri"/>
                          <a:cs typeface="Calibri"/>
                          <a:sym typeface="Calibri"/>
                        </a:rPr>
                        <a:t>COST PER MONTH</a:t>
                      </a:r>
                      <a:endParaRPr sz="1800" b="1">
                        <a:solidFill>
                          <a:srgbClr val="FFFFFF"/>
                        </a:solidFill>
                        <a:latin typeface="Calibri"/>
                        <a:ea typeface="Calibri"/>
                        <a:cs typeface="Calibri"/>
                        <a:sym typeface="Calibri"/>
                      </a:endParaRPr>
                    </a:p>
                    <a:p>
                      <a:pPr marL="0" lvl="0" indent="0" algn="ctr" rtl="0">
                        <a:lnSpc>
                          <a:spcPct val="115000"/>
                        </a:lnSpc>
                        <a:spcBef>
                          <a:spcPts val="0"/>
                        </a:spcBef>
                        <a:spcAft>
                          <a:spcPts val="0"/>
                        </a:spcAft>
                        <a:buNone/>
                      </a:pPr>
                      <a:r>
                        <a:rPr lang="en" sz="1800" b="1">
                          <a:solidFill>
                            <a:srgbClr val="FFFFFF"/>
                          </a:solidFill>
                          <a:latin typeface="Calibri"/>
                          <a:ea typeface="Calibri"/>
                          <a:cs typeface="Calibri"/>
                          <a:sym typeface="Calibri"/>
                        </a:rPr>
                        <a:t>(number of traps x (acre/trap) x (cost/acre))</a:t>
                      </a:r>
                      <a:endParaRPr sz="1800" b="1">
                        <a:solidFill>
                          <a:srgbClr val="FFFFFF"/>
                        </a:solidFill>
                        <a:latin typeface="Calibri"/>
                        <a:ea typeface="Calibri"/>
                        <a:cs typeface="Calibri"/>
                        <a:sym typeface="Calibri"/>
                      </a:endParaRPr>
                    </a:p>
                  </a:txBody>
                  <a:tcPr marL="91425" marR="91425" marT="91425" marB="91425">
                    <a:solidFill>
                      <a:schemeClr val="accent5"/>
                    </a:solidFill>
                  </a:tcPr>
                </a:tc>
                <a:tc hMerge="1">
                  <a:txBody>
                    <a:bodyPr/>
                    <a:lstStyle/>
                    <a:p>
                      <a:endParaRPr lang="en-US"/>
                    </a:p>
                  </a:txBody>
                  <a:tcPr/>
                </a:tc>
                <a:extLst>
                  <a:ext uri="{0D108BD9-81ED-4DB2-BD59-A6C34878D82A}">
                    <a16:rowId xmlns:a16="http://schemas.microsoft.com/office/drawing/2014/main" val="10000"/>
                  </a:ext>
                </a:extLst>
              </a:tr>
              <a:tr h="445600">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JULY</a:t>
                      </a:r>
                      <a:endParaRPr sz="1800">
                        <a:latin typeface="Calibri"/>
                        <a:ea typeface="Calibri"/>
                        <a:cs typeface="Calibri"/>
                        <a:sym typeface="Calibri"/>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        4</a:t>
                      </a:r>
                      <a:endParaRPr sz="1800">
                        <a:latin typeface="Calibri"/>
                        <a:ea typeface="Calibri"/>
                        <a:cs typeface="Calibri"/>
                        <a:sym typeface="Calibri"/>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   4 x 1119 x $0.92 = </a:t>
                      </a:r>
                      <a:endParaRPr sz="1800">
                        <a:latin typeface="Calibri"/>
                        <a:ea typeface="Calibri"/>
                        <a:cs typeface="Calibri"/>
                        <a:sym typeface="Calibri"/>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$ 4,118</a:t>
                      </a:r>
                      <a:endParaRPr sz="1800">
                        <a:latin typeface="Calibri"/>
                        <a:ea typeface="Calibri"/>
                        <a:cs typeface="Calibri"/>
                        <a:sym typeface="Calibri"/>
                      </a:endParaRPr>
                    </a:p>
                  </a:txBody>
                  <a:tcPr marL="91425" marR="91425" marT="91425" marB="91425">
                    <a:solidFill>
                      <a:schemeClr val="lt2"/>
                    </a:solidFill>
                  </a:tcPr>
                </a:tc>
                <a:extLst>
                  <a:ext uri="{0D108BD9-81ED-4DB2-BD59-A6C34878D82A}">
                    <a16:rowId xmlns:a16="http://schemas.microsoft.com/office/drawing/2014/main" val="10001"/>
                  </a:ext>
                </a:extLst>
              </a:tr>
              <a:tr h="465725">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AUGUST</a:t>
                      </a:r>
                      <a:endParaRPr sz="1800">
                        <a:latin typeface="Calibri"/>
                        <a:ea typeface="Calibri"/>
                        <a:cs typeface="Calibri"/>
                        <a:sym typeface="Calibri"/>
                      </a:endParaRPr>
                    </a:p>
                  </a:txBody>
                  <a:tcPr marL="91425" marR="91425" marT="91425" marB="91425">
                    <a:solidFill>
                      <a:schemeClr val="accen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    123</a:t>
                      </a:r>
                      <a:endParaRPr sz="1800">
                        <a:latin typeface="Calibri"/>
                        <a:ea typeface="Calibri"/>
                        <a:cs typeface="Calibri"/>
                        <a:sym typeface="Calibri"/>
                      </a:endParaRPr>
                    </a:p>
                  </a:txBody>
                  <a:tcPr marL="91425" marR="91425" marT="91425" marB="91425">
                    <a:solidFill>
                      <a:schemeClr val="accen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123 x 1119 x $0.92 =</a:t>
                      </a:r>
                      <a:endParaRPr sz="1800">
                        <a:latin typeface="Calibri"/>
                        <a:ea typeface="Calibri"/>
                        <a:cs typeface="Calibri"/>
                        <a:sym typeface="Calibri"/>
                      </a:endParaRPr>
                    </a:p>
                  </a:txBody>
                  <a:tcPr marL="91425" marR="91425" marT="91425" marB="91425">
                    <a:solidFill>
                      <a:schemeClr val="accen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$ 126,626</a:t>
                      </a:r>
                      <a:endParaRPr sz="1800">
                        <a:latin typeface="Calibri"/>
                        <a:ea typeface="Calibri"/>
                        <a:cs typeface="Calibri"/>
                        <a:sym typeface="Calibri"/>
                      </a:endParaRPr>
                    </a:p>
                  </a:txBody>
                  <a:tcPr marL="91425" marR="91425" marT="91425" marB="91425">
                    <a:solidFill>
                      <a:schemeClr val="accent2"/>
                    </a:solidFill>
                  </a:tcPr>
                </a:tc>
                <a:extLst>
                  <a:ext uri="{0D108BD9-81ED-4DB2-BD59-A6C34878D82A}">
                    <a16:rowId xmlns:a16="http://schemas.microsoft.com/office/drawing/2014/main" val="10002"/>
                  </a:ext>
                </a:extLst>
              </a:tr>
              <a:tr h="470700">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SEPTEMBER</a:t>
                      </a:r>
                      <a:endParaRPr sz="1800">
                        <a:latin typeface="Calibri"/>
                        <a:ea typeface="Calibri"/>
                        <a:cs typeface="Calibri"/>
                        <a:sym typeface="Calibri"/>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      97</a:t>
                      </a:r>
                      <a:endParaRPr sz="1800">
                        <a:latin typeface="Calibri"/>
                        <a:ea typeface="Calibri"/>
                        <a:cs typeface="Calibri"/>
                        <a:sym typeface="Calibri"/>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97 x 1119 x $0.92 =</a:t>
                      </a:r>
                      <a:endParaRPr sz="1800">
                        <a:latin typeface="Calibri"/>
                        <a:ea typeface="Calibri"/>
                        <a:cs typeface="Calibri"/>
                        <a:sym typeface="Calibri"/>
                      </a:endParaRPr>
                    </a:p>
                  </a:txBody>
                  <a:tcPr marL="91425" marR="91425" marT="91425" marB="91425">
                    <a:solidFill>
                      <a:schemeClr val="l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  99,860</a:t>
                      </a:r>
                      <a:endParaRPr sz="1800">
                        <a:latin typeface="Calibri"/>
                        <a:ea typeface="Calibri"/>
                        <a:cs typeface="Calibri"/>
                        <a:sym typeface="Calibri"/>
                      </a:endParaRPr>
                    </a:p>
                  </a:txBody>
                  <a:tcPr marL="91425" marR="91425" marT="91425" marB="91425">
                    <a:solidFill>
                      <a:schemeClr val="lt2"/>
                    </a:solidFill>
                  </a:tcPr>
                </a:tc>
                <a:extLst>
                  <a:ext uri="{0D108BD9-81ED-4DB2-BD59-A6C34878D82A}">
                    <a16:rowId xmlns:a16="http://schemas.microsoft.com/office/drawing/2014/main" val="10003"/>
                  </a:ext>
                </a:extLst>
              </a:tr>
              <a:tr h="465725">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OCTOBER</a:t>
                      </a:r>
                      <a:endParaRPr sz="1800">
                        <a:latin typeface="Calibri"/>
                        <a:ea typeface="Calibri"/>
                        <a:cs typeface="Calibri"/>
                        <a:sym typeface="Calibri"/>
                      </a:endParaRPr>
                    </a:p>
                  </a:txBody>
                  <a:tcPr marL="91425" marR="91425" marT="91425" marB="91425">
                    <a:solidFill>
                      <a:schemeClr val="accen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      19</a:t>
                      </a:r>
                      <a:endParaRPr sz="1800">
                        <a:latin typeface="Calibri"/>
                        <a:ea typeface="Calibri"/>
                        <a:cs typeface="Calibri"/>
                        <a:sym typeface="Calibri"/>
                      </a:endParaRPr>
                    </a:p>
                  </a:txBody>
                  <a:tcPr marL="91425" marR="91425" marT="91425" marB="91425">
                    <a:solidFill>
                      <a:schemeClr val="accen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19 x 1119 x  $0.92 =</a:t>
                      </a:r>
                      <a:endParaRPr sz="1800">
                        <a:latin typeface="Calibri"/>
                        <a:ea typeface="Calibri"/>
                        <a:cs typeface="Calibri"/>
                        <a:sym typeface="Calibri"/>
                      </a:endParaRPr>
                    </a:p>
                  </a:txBody>
                  <a:tcPr marL="91425" marR="91425" marT="91425" marB="91425">
                    <a:solidFill>
                      <a:schemeClr val="accent2"/>
                    </a:solidFill>
                  </a:tcPr>
                </a:tc>
                <a:tc>
                  <a:txBody>
                    <a:bodyPr/>
                    <a:lstStyle/>
                    <a:p>
                      <a:pPr marL="0" lvl="0" indent="0" algn="l" rtl="0">
                        <a:lnSpc>
                          <a:spcPct val="115000"/>
                        </a:lnSpc>
                        <a:spcBef>
                          <a:spcPts val="0"/>
                        </a:spcBef>
                        <a:spcAft>
                          <a:spcPts val="0"/>
                        </a:spcAft>
                        <a:buNone/>
                      </a:pPr>
                      <a:r>
                        <a:rPr lang="en" sz="1800">
                          <a:latin typeface="Calibri"/>
                          <a:ea typeface="Calibri"/>
                          <a:cs typeface="Calibri"/>
                          <a:sym typeface="Calibri"/>
                        </a:rPr>
                        <a:t>$  19,560</a:t>
                      </a:r>
                      <a:endParaRPr sz="1800">
                        <a:latin typeface="Calibri"/>
                        <a:ea typeface="Calibri"/>
                        <a:cs typeface="Calibri"/>
                        <a:sym typeface="Calibri"/>
                      </a:endParaRPr>
                    </a:p>
                  </a:txBody>
                  <a:tcPr marL="91425" marR="91425" marT="91425" marB="91425">
                    <a:solidFill>
                      <a:schemeClr val="accent2"/>
                    </a:solidFill>
                  </a:tcPr>
                </a:tc>
                <a:extLst>
                  <a:ext uri="{0D108BD9-81ED-4DB2-BD59-A6C34878D82A}">
                    <a16:rowId xmlns:a16="http://schemas.microsoft.com/office/drawing/2014/main" val="10004"/>
                  </a:ext>
                </a:extLst>
              </a:tr>
            </a:tbl>
          </a:graphicData>
        </a:graphic>
      </p:graphicFrame>
      <p:cxnSp>
        <p:nvCxnSpPr>
          <p:cNvPr id="913" name="Google Shape;913;p72"/>
          <p:cNvCxnSpPr/>
          <p:nvPr/>
        </p:nvCxnSpPr>
        <p:spPr>
          <a:xfrm flipH="1">
            <a:off x="3963550" y="872050"/>
            <a:ext cx="12900" cy="825000"/>
          </a:xfrm>
          <a:prstGeom prst="straightConnector1">
            <a:avLst/>
          </a:prstGeom>
          <a:noFill/>
          <a:ln w="9525" cap="flat" cmpd="sng">
            <a:solidFill>
              <a:schemeClr val="dk2"/>
            </a:solidFill>
            <a:prstDash val="solid"/>
            <a:round/>
            <a:headEnd type="none" w="med" len="med"/>
            <a:tailEnd type="none" w="med" len="med"/>
          </a:ln>
        </p:spPr>
      </p:cxnSp>
      <p:graphicFrame>
        <p:nvGraphicFramePr>
          <p:cNvPr id="914" name="Google Shape;914;p72"/>
          <p:cNvGraphicFramePr/>
          <p:nvPr/>
        </p:nvGraphicFramePr>
        <p:xfrm>
          <a:off x="449075" y="3906400"/>
          <a:ext cx="7690450" cy="479776"/>
        </p:xfrm>
        <a:graphic>
          <a:graphicData uri="http://schemas.openxmlformats.org/drawingml/2006/table">
            <a:tbl>
              <a:tblPr>
                <a:noFill/>
                <a:tableStyleId>{3E520627-8A30-4814-A8A3-1B0B902EA0EF}</a:tableStyleId>
              </a:tblPr>
              <a:tblGrid>
                <a:gridCol w="3527375">
                  <a:extLst>
                    <a:ext uri="{9D8B030D-6E8A-4147-A177-3AD203B41FA5}">
                      <a16:colId xmlns:a16="http://schemas.microsoft.com/office/drawing/2014/main" val="20000"/>
                    </a:ext>
                  </a:extLst>
                </a:gridCol>
                <a:gridCol w="4163075">
                  <a:extLst>
                    <a:ext uri="{9D8B030D-6E8A-4147-A177-3AD203B41FA5}">
                      <a16:colId xmlns:a16="http://schemas.microsoft.com/office/drawing/2014/main" val="20001"/>
                    </a:ext>
                  </a:extLst>
                </a:gridCol>
              </a:tblGrid>
              <a:tr h="371475">
                <a:tc>
                  <a:txBody>
                    <a:bodyPr/>
                    <a:lstStyle/>
                    <a:p>
                      <a:pPr marL="0" lvl="0" indent="0" algn="l" rtl="0">
                        <a:lnSpc>
                          <a:spcPct val="115000"/>
                        </a:lnSpc>
                        <a:spcBef>
                          <a:spcPts val="0"/>
                        </a:spcBef>
                        <a:spcAft>
                          <a:spcPts val="0"/>
                        </a:spcAft>
                        <a:buNone/>
                      </a:pPr>
                      <a:r>
                        <a:rPr lang="en" sz="1800" b="1">
                          <a:solidFill>
                            <a:srgbClr val="FFFFFF"/>
                          </a:solidFill>
                          <a:latin typeface="Calibri"/>
                          <a:ea typeface="Calibri"/>
                          <a:cs typeface="Calibri"/>
                          <a:sym typeface="Calibri"/>
                        </a:rPr>
                        <a:t>TOTAL COST PER YEAR:</a:t>
                      </a:r>
                      <a:endParaRPr sz="1800" b="1">
                        <a:solidFill>
                          <a:srgbClr val="FFFFFF"/>
                        </a:solidFill>
                        <a:latin typeface="Calibri"/>
                        <a:ea typeface="Calibri"/>
                        <a:cs typeface="Calibri"/>
                        <a:sym typeface="Calibri"/>
                      </a:endParaRPr>
                    </a:p>
                  </a:txBody>
                  <a:tcPr marL="91425" marR="91425" marT="91425" marB="91425">
                    <a:solidFill>
                      <a:schemeClr val="dk2"/>
                    </a:solidFill>
                  </a:tcPr>
                </a:tc>
                <a:tc>
                  <a:txBody>
                    <a:bodyPr/>
                    <a:lstStyle/>
                    <a:p>
                      <a:pPr marL="0" lvl="0" indent="0" algn="l" rtl="0">
                        <a:lnSpc>
                          <a:spcPct val="115000"/>
                        </a:lnSpc>
                        <a:spcBef>
                          <a:spcPts val="0"/>
                        </a:spcBef>
                        <a:spcAft>
                          <a:spcPts val="0"/>
                        </a:spcAft>
                        <a:buNone/>
                      </a:pPr>
                      <a:r>
                        <a:rPr lang="en" sz="1800" b="1">
                          <a:latin typeface="Calibri"/>
                          <a:ea typeface="Calibri"/>
                          <a:cs typeface="Calibri"/>
                          <a:sym typeface="Calibri"/>
                        </a:rPr>
                        <a:t>                                            $ 250,164</a:t>
                      </a:r>
                      <a:endParaRPr sz="1800" b="1">
                        <a:latin typeface="Calibri"/>
                        <a:ea typeface="Calibri"/>
                        <a:cs typeface="Calibri"/>
                        <a:sym typeface="Calibri"/>
                      </a:endParaRPr>
                    </a:p>
                  </a:txBody>
                  <a:tcPr marL="91425" marR="91425" marT="91425" marB="91425">
                    <a:solidFill>
                      <a:schemeClr val="lt2"/>
                    </a:solidFill>
                  </a:tcPr>
                </a:tc>
                <a:extLst>
                  <a:ext uri="{0D108BD9-81ED-4DB2-BD59-A6C34878D82A}">
                    <a16:rowId xmlns:a16="http://schemas.microsoft.com/office/drawing/2014/main" val="10000"/>
                  </a:ext>
                </a:extLst>
              </a:tr>
            </a:tbl>
          </a:graphicData>
        </a:graphic>
      </p:graphicFrame>
      <p:sp>
        <p:nvSpPr>
          <p:cNvPr id="915" name="Google Shape;915;p72"/>
          <p:cNvSpPr txBox="1"/>
          <p:nvPr/>
        </p:nvSpPr>
        <p:spPr>
          <a:xfrm>
            <a:off x="2761200" y="4505675"/>
            <a:ext cx="2808000" cy="4617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latin typeface="Calibri"/>
                <a:ea typeface="Calibri"/>
                <a:cs typeface="Calibri"/>
                <a:sym typeface="Calibri"/>
              </a:rPr>
              <a:t>BENEFIT: $313,267 (55.6%)</a:t>
            </a:r>
            <a:endParaRPr sz="1800">
              <a:latin typeface="Calibri"/>
              <a:ea typeface="Calibri"/>
              <a:cs typeface="Calibri"/>
              <a:sym typeface="Calibri"/>
            </a:endParaRPr>
          </a:p>
        </p:txBody>
      </p:sp>
      <p:sp>
        <p:nvSpPr>
          <p:cNvPr id="916" name="Google Shape;916;p72"/>
          <p:cNvSpPr txBox="1">
            <a:spLocks noGrp="1"/>
          </p:cNvSpPr>
          <p:nvPr>
            <p:ph type="title"/>
          </p:nvPr>
        </p:nvSpPr>
        <p:spPr>
          <a:xfrm>
            <a:off x="354675" y="323350"/>
            <a:ext cx="56004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Targeted Spray</a:t>
            </a:r>
            <a:endParaRPr sz="3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73"/>
          <p:cNvSpPr txBox="1">
            <a:spLocks noGrp="1"/>
          </p:cNvSpPr>
          <p:nvPr>
            <p:ph type="title"/>
          </p:nvPr>
        </p:nvSpPr>
        <p:spPr>
          <a:xfrm>
            <a:off x="411450" y="539500"/>
            <a:ext cx="53328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Spray vs Targeted Spray</a:t>
            </a:r>
            <a:endParaRPr/>
          </a:p>
        </p:txBody>
      </p:sp>
      <p:pic>
        <p:nvPicPr>
          <p:cNvPr id="922" name="Google Shape;922;p73"/>
          <p:cNvPicPr preferRelativeResize="0"/>
          <p:nvPr/>
        </p:nvPicPr>
        <p:blipFill rotWithShape="1">
          <a:blip r:embed="rId3">
            <a:alphaModFix/>
          </a:blip>
          <a:srcRect l="-7096" t="8892" r="5284" b="11641"/>
          <a:stretch/>
        </p:blipFill>
        <p:spPr>
          <a:xfrm>
            <a:off x="5640325" y="1492300"/>
            <a:ext cx="3565374" cy="2980426"/>
          </a:xfrm>
          <a:prstGeom prst="rect">
            <a:avLst/>
          </a:prstGeom>
          <a:noFill/>
          <a:ln>
            <a:noFill/>
          </a:ln>
        </p:spPr>
      </p:pic>
      <p:graphicFrame>
        <p:nvGraphicFramePr>
          <p:cNvPr id="923" name="Google Shape;923;p73"/>
          <p:cNvGraphicFramePr/>
          <p:nvPr/>
        </p:nvGraphicFramePr>
        <p:xfrm>
          <a:off x="472575" y="1389263"/>
          <a:ext cx="5087300" cy="2580218"/>
        </p:xfrm>
        <a:graphic>
          <a:graphicData uri="http://schemas.openxmlformats.org/drawingml/2006/table">
            <a:tbl>
              <a:tblPr>
                <a:noFill/>
                <a:tableStyleId>{0485A6EC-4CE8-4289-82AC-7488FE103D05}</a:tableStyleId>
              </a:tblPr>
              <a:tblGrid>
                <a:gridCol w="3182350">
                  <a:extLst>
                    <a:ext uri="{9D8B030D-6E8A-4147-A177-3AD203B41FA5}">
                      <a16:colId xmlns:a16="http://schemas.microsoft.com/office/drawing/2014/main" val="20000"/>
                    </a:ext>
                  </a:extLst>
                </a:gridCol>
                <a:gridCol w="952475">
                  <a:extLst>
                    <a:ext uri="{9D8B030D-6E8A-4147-A177-3AD203B41FA5}">
                      <a16:colId xmlns:a16="http://schemas.microsoft.com/office/drawing/2014/main" val="20001"/>
                    </a:ext>
                  </a:extLst>
                </a:gridCol>
                <a:gridCol w="952475">
                  <a:extLst>
                    <a:ext uri="{9D8B030D-6E8A-4147-A177-3AD203B41FA5}">
                      <a16:colId xmlns:a16="http://schemas.microsoft.com/office/drawing/2014/main" val="20002"/>
                    </a:ext>
                  </a:extLst>
                </a:gridCol>
              </a:tblGrid>
              <a:tr h="609575">
                <a:tc>
                  <a:txBody>
                    <a:bodyPr/>
                    <a:lstStyle/>
                    <a:p>
                      <a:pPr marL="0" lvl="0" indent="0" algn="l" rtl="0">
                        <a:spcBef>
                          <a:spcPts val="0"/>
                        </a:spcBef>
                        <a:spcAft>
                          <a:spcPts val="0"/>
                        </a:spcAft>
                        <a:buNone/>
                      </a:pPr>
                      <a:endParaRPr>
                        <a:latin typeface="Palanquin"/>
                        <a:ea typeface="Palanquin"/>
                        <a:cs typeface="Palanquin"/>
                        <a:sym typeface="Palanquin"/>
                      </a:endParaRPr>
                    </a:p>
                  </a:txBody>
                  <a:tcPr marL="91425" marR="91425" marT="91425" marB="91425">
                    <a:solidFill>
                      <a:schemeClr val="dk2"/>
                    </a:solidFill>
                  </a:tcPr>
                </a:tc>
                <a:tc>
                  <a:txBody>
                    <a:bodyPr/>
                    <a:lstStyle/>
                    <a:p>
                      <a:pPr marL="0" lvl="0" indent="0" algn="l" rtl="0">
                        <a:spcBef>
                          <a:spcPts val="0"/>
                        </a:spcBef>
                        <a:spcAft>
                          <a:spcPts val="0"/>
                        </a:spcAft>
                        <a:buNone/>
                      </a:pPr>
                      <a:r>
                        <a:rPr lang="en" b="1">
                          <a:latin typeface="Palanquin"/>
                          <a:ea typeface="Palanquin"/>
                          <a:cs typeface="Palanquin"/>
                          <a:sym typeface="Palanquin"/>
                        </a:rPr>
                        <a:t>All Spray</a:t>
                      </a:r>
                      <a:endParaRPr b="1">
                        <a:latin typeface="Palanquin"/>
                        <a:ea typeface="Palanquin"/>
                        <a:cs typeface="Palanquin"/>
                        <a:sym typeface="Palanquin"/>
                      </a:endParaRPr>
                    </a:p>
                  </a:txBody>
                  <a:tcPr marL="91425" marR="91425" marT="91425" marB="91425">
                    <a:solidFill>
                      <a:schemeClr val="dk2"/>
                    </a:solidFill>
                  </a:tcPr>
                </a:tc>
                <a:tc>
                  <a:txBody>
                    <a:bodyPr/>
                    <a:lstStyle/>
                    <a:p>
                      <a:pPr marL="0" lvl="0" indent="0" algn="l" rtl="0">
                        <a:spcBef>
                          <a:spcPts val="0"/>
                        </a:spcBef>
                        <a:spcAft>
                          <a:spcPts val="0"/>
                        </a:spcAft>
                        <a:buNone/>
                      </a:pPr>
                      <a:r>
                        <a:rPr lang="en" b="1">
                          <a:latin typeface="Palanquin"/>
                          <a:ea typeface="Palanquin"/>
                          <a:cs typeface="Palanquin"/>
                          <a:sym typeface="Palanquin"/>
                        </a:rPr>
                        <a:t>Targeted Spray*</a:t>
                      </a:r>
                      <a:endParaRPr b="1">
                        <a:latin typeface="Palanquin"/>
                        <a:ea typeface="Palanquin"/>
                        <a:cs typeface="Palanquin"/>
                        <a:sym typeface="Palanquin"/>
                      </a:endParaRPr>
                    </a:p>
                  </a:txBody>
                  <a:tcPr marL="91425" marR="91425" marT="91425" marB="91425">
                    <a:solidFill>
                      <a:schemeClr val="dk2"/>
                    </a:solidFill>
                  </a:tcPr>
                </a:tc>
                <a:extLst>
                  <a:ext uri="{0D108BD9-81ED-4DB2-BD59-A6C34878D82A}">
                    <a16:rowId xmlns:a16="http://schemas.microsoft.com/office/drawing/2014/main" val="10000"/>
                  </a:ext>
                </a:extLst>
              </a:tr>
              <a:tr h="609575">
                <a:tc>
                  <a:txBody>
                    <a:bodyPr/>
                    <a:lstStyle/>
                    <a:p>
                      <a:pPr marL="0" lvl="0" indent="0" algn="l" rtl="0">
                        <a:spcBef>
                          <a:spcPts val="0"/>
                        </a:spcBef>
                        <a:spcAft>
                          <a:spcPts val="0"/>
                        </a:spcAft>
                        <a:buNone/>
                      </a:pPr>
                      <a:r>
                        <a:rPr lang="en">
                          <a:latin typeface="Palanquin"/>
                          <a:ea typeface="Palanquin"/>
                          <a:cs typeface="Palanquin"/>
                          <a:sym typeface="Palanquin"/>
                        </a:rPr>
                        <a:t>Total mean medical cost per year</a:t>
                      </a:r>
                      <a:endParaRPr>
                        <a:latin typeface="Palanquin"/>
                        <a:ea typeface="Palanquin"/>
                        <a:cs typeface="Palanquin"/>
                        <a:sym typeface="Palanquin"/>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Palanquin"/>
                          <a:ea typeface="Palanquin"/>
                          <a:cs typeface="Palanquin"/>
                          <a:sym typeface="Palanquin"/>
                        </a:rPr>
                        <a:t>$563,431</a:t>
                      </a:r>
                      <a:endParaRPr>
                        <a:latin typeface="Palanquin"/>
                        <a:ea typeface="Palanquin"/>
                        <a:cs typeface="Palanquin"/>
                        <a:sym typeface="Palanquin"/>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Palanquin"/>
                          <a:ea typeface="Palanquin"/>
                          <a:cs typeface="Palanquin"/>
                          <a:sym typeface="Palanquin"/>
                        </a:rPr>
                        <a:t>$563,431</a:t>
                      </a:r>
                      <a:endParaRPr>
                        <a:latin typeface="Palanquin"/>
                        <a:ea typeface="Palanquin"/>
                        <a:cs typeface="Palanquin"/>
                        <a:sym typeface="Palanquin"/>
                      </a:endParaRPr>
                    </a:p>
                  </a:txBody>
                  <a:tcPr marL="91425" marR="91425" marT="91425" marB="91425">
                    <a:solidFill>
                      <a:schemeClr val="lt2"/>
                    </a:solidFill>
                  </a:tcPr>
                </a:tc>
                <a:extLst>
                  <a:ext uri="{0D108BD9-81ED-4DB2-BD59-A6C34878D82A}">
                    <a16:rowId xmlns:a16="http://schemas.microsoft.com/office/drawing/2014/main" val="10001"/>
                  </a:ext>
                </a:extLst>
              </a:tr>
              <a:tr h="609575">
                <a:tc>
                  <a:txBody>
                    <a:bodyPr/>
                    <a:lstStyle/>
                    <a:p>
                      <a:pPr marL="0" lvl="0" indent="0" algn="l" rtl="0">
                        <a:spcBef>
                          <a:spcPts val="0"/>
                        </a:spcBef>
                        <a:spcAft>
                          <a:spcPts val="0"/>
                        </a:spcAft>
                        <a:buNone/>
                      </a:pPr>
                      <a:r>
                        <a:rPr lang="en">
                          <a:latin typeface="Palanquin"/>
                          <a:ea typeface="Palanquin"/>
                          <a:cs typeface="Palanquin"/>
                          <a:sym typeface="Palanquin"/>
                        </a:rPr>
                        <a:t>Total Spray Cost per year</a:t>
                      </a:r>
                      <a:endParaRPr>
                        <a:latin typeface="Palanquin"/>
                        <a:ea typeface="Palanquin"/>
                        <a:cs typeface="Palanquin"/>
                        <a:sym typeface="Palanquin"/>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Palanquin"/>
                          <a:ea typeface="Palanquin"/>
                          <a:cs typeface="Palanquin"/>
                          <a:sym typeface="Palanquin"/>
                        </a:rPr>
                        <a:t>$414,000</a:t>
                      </a:r>
                      <a:endParaRPr>
                        <a:latin typeface="Palanquin"/>
                        <a:ea typeface="Palanquin"/>
                        <a:cs typeface="Palanquin"/>
                        <a:sym typeface="Palanquin"/>
                      </a:endParaRPr>
                    </a:p>
                  </a:txBody>
                  <a:tcPr marL="91425" marR="91425" marT="91425" marB="91425">
                    <a:solidFill>
                      <a:schemeClr val="lt2"/>
                    </a:solidFill>
                  </a:tcPr>
                </a:tc>
                <a:tc>
                  <a:txBody>
                    <a:bodyPr/>
                    <a:lstStyle/>
                    <a:p>
                      <a:pPr marL="0" lvl="0" indent="0" algn="l" rtl="0">
                        <a:spcBef>
                          <a:spcPts val="0"/>
                        </a:spcBef>
                        <a:spcAft>
                          <a:spcPts val="0"/>
                        </a:spcAft>
                        <a:buNone/>
                      </a:pPr>
                      <a:r>
                        <a:rPr lang="en">
                          <a:latin typeface="Palanquin"/>
                          <a:ea typeface="Palanquin"/>
                          <a:cs typeface="Palanquin"/>
                          <a:sym typeface="Palanquin"/>
                        </a:rPr>
                        <a:t>$250,164</a:t>
                      </a:r>
                      <a:endParaRPr>
                        <a:latin typeface="Palanquin"/>
                        <a:ea typeface="Palanquin"/>
                        <a:cs typeface="Palanquin"/>
                        <a:sym typeface="Palanquin"/>
                      </a:endParaRPr>
                    </a:p>
                  </a:txBody>
                  <a:tcPr marL="91425" marR="91425" marT="91425" marB="91425">
                    <a:solidFill>
                      <a:schemeClr val="lt2"/>
                    </a:solidFill>
                  </a:tcPr>
                </a:tc>
                <a:extLst>
                  <a:ext uri="{0D108BD9-81ED-4DB2-BD59-A6C34878D82A}">
                    <a16:rowId xmlns:a16="http://schemas.microsoft.com/office/drawing/2014/main" val="10002"/>
                  </a:ext>
                </a:extLst>
              </a:tr>
              <a:tr h="609575">
                <a:tc>
                  <a:txBody>
                    <a:bodyPr/>
                    <a:lstStyle/>
                    <a:p>
                      <a:pPr marL="0" lvl="0" indent="0" algn="l" rtl="0">
                        <a:lnSpc>
                          <a:spcPct val="115000"/>
                        </a:lnSpc>
                        <a:spcBef>
                          <a:spcPts val="0"/>
                        </a:spcBef>
                        <a:spcAft>
                          <a:spcPts val="0"/>
                        </a:spcAft>
                        <a:buNone/>
                      </a:pPr>
                      <a:r>
                        <a:rPr lang="en" b="1">
                          <a:latin typeface="Palanquin"/>
                          <a:ea typeface="Palanquin"/>
                          <a:cs typeface="Palanquin"/>
                          <a:sym typeface="Palanquin"/>
                        </a:rPr>
                        <a:t>BENEFIT</a:t>
                      </a:r>
                      <a:endParaRPr b="1">
                        <a:latin typeface="Palanquin"/>
                        <a:ea typeface="Palanquin"/>
                        <a:cs typeface="Palanquin"/>
                        <a:sym typeface="Palanquin"/>
                      </a:endParaRPr>
                    </a:p>
                  </a:txBody>
                  <a:tcPr marL="91425" marR="91425" marT="91425" marB="91425">
                    <a:solidFill>
                      <a:schemeClr val="accent2"/>
                    </a:solidFill>
                  </a:tcPr>
                </a:tc>
                <a:tc>
                  <a:txBody>
                    <a:bodyPr/>
                    <a:lstStyle/>
                    <a:p>
                      <a:pPr marL="0" lvl="0" indent="0" algn="ctr" rtl="0">
                        <a:lnSpc>
                          <a:spcPct val="138000"/>
                        </a:lnSpc>
                        <a:spcBef>
                          <a:spcPts val="0"/>
                        </a:spcBef>
                        <a:spcAft>
                          <a:spcPts val="0"/>
                        </a:spcAft>
                        <a:buNone/>
                      </a:pPr>
                      <a:r>
                        <a:rPr lang="en" b="1">
                          <a:latin typeface="Palanquin"/>
                          <a:ea typeface="Palanquin"/>
                          <a:cs typeface="Palanquin"/>
                          <a:sym typeface="Palanquin"/>
                        </a:rPr>
                        <a:t>$149,431</a:t>
                      </a:r>
                      <a:endParaRPr b="1">
                        <a:latin typeface="Palanquin"/>
                        <a:ea typeface="Palanquin"/>
                        <a:cs typeface="Palanquin"/>
                        <a:sym typeface="Palanquin"/>
                      </a:endParaRPr>
                    </a:p>
                    <a:p>
                      <a:pPr marL="0" lvl="0" indent="0" algn="ctr" rtl="0">
                        <a:lnSpc>
                          <a:spcPct val="138000"/>
                        </a:lnSpc>
                        <a:spcBef>
                          <a:spcPts val="0"/>
                        </a:spcBef>
                        <a:spcAft>
                          <a:spcPts val="0"/>
                        </a:spcAft>
                        <a:buNone/>
                      </a:pPr>
                      <a:r>
                        <a:rPr lang="en" b="1">
                          <a:latin typeface="Palanquin"/>
                          <a:ea typeface="Palanquin"/>
                          <a:cs typeface="Palanquin"/>
                          <a:sym typeface="Palanquin"/>
                        </a:rPr>
                        <a:t>(26.5%)</a:t>
                      </a:r>
                      <a:endParaRPr b="1">
                        <a:latin typeface="Palanquin"/>
                        <a:ea typeface="Palanquin"/>
                        <a:cs typeface="Palanquin"/>
                        <a:sym typeface="Palanquin"/>
                      </a:endParaRPr>
                    </a:p>
                  </a:txBody>
                  <a:tcPr marL="91425" marR="91425" marT="91425" marB="91425">
                    <a:solidFill>
                      <a:schemeClr val="accent2"/>
                    </a:solidFill>
                  </a:tcPr>
                </a:tc>
                <a:tc>
                  <a:txBody>
                    <a:bodyPr/>
                    <a:lstStyle/>
                    <a:p>
                      <a:pPr marL="0" lvl="0" indent="0" algn="ctr" rtl="0">
                        <a:lnSpc>
                          <a:spcPct val="138000"/>
                        </a:lnSpc>
                        <a:spcBef>
                          <a:spcPts val="0"/>
                        </a:spcBef>
                        <a:spcAft>
                          <a:spcPts val="0"/>
                        </a:spcAft>
                        <a:buNone/>
                      </a:pPr>
                      <a:r>
                        <a:rPr lang="en" b="1">
                          <a:latin typeface="Palanquin"/>
                          <a:ea typeface="Palanquin"/>
                          <a:cs typeface="Palanquin"/>
                          <a:sym typeface="Palanquin"/>
                        </a:rPr>
                        <a:t>$313,267</a:t>
                      </a:r>
                      <a:endParaRPr b="1">
                        <a:latin typeface="Palanquin"/>
                        <a:ea typeface="Palanquin"/>
                        <a:cs typeface="Palanquin"/>
                        <a:sym typeface="Palanquin"/>
                      </a:endParaRPr>
                    </a:p>
                    <a:p>
                      <a:pPr marL="0" lvl="0" indent="0" algn="ctr" rtl="0">
                        <a:lnSpc>
                          <a:spcPct val="138000"/>
                        </a:lnSpc>
                        <a:spcBef>
                          <a:spcPts val="0"/>
                        </a:spcBef>
                        <a:spcAft>
                          <a:spcPts val="0"/>
                        </a:spcAft>
                        <a:buNone/>
                      </a:pPr>
                      <a:r>
                        <a:rPr lang="en" b="1">
                          <a:latin typeface="Palanquin"/>
                          <a:ea typeface="Palanquin"/>
                          <a:cs typeface="Palanquin"/>
                          <a:sym typeface="Palanquin"/>
                        </a:rPr>
                        <a:t>(55.6%)</a:t>
                      </a:r>
                      <a:endParaRPr b="1">
                        <a:latin typeface="Palanquin"/>
                        <a:ea typeface="Palanquin"/>
                        <a:cs typeface="Palanquin"/>
                        <a:sym typeface="Palanquin"/>
                      </a:endParaRPr>
                    </a:p>
                  </a:txBody>
                  <a:tcPr marL="91425" marR="91425" marT="91425" marB="91425">
                    <a:solidFill>
                      <a:schemeClr val="accent2"/>
                    </a:solidFill>
                  </a:tcPr>
                </a:tc>
                <a:extLst>
                  <a:ext uri="{0D108BD9-81ED-4DB2-BD59-A6C34878D82A}">
                    <a16:rowId xmlns:a16="http://schemas.microsoft.com/office/drawing/2014/main" val="10003"/>
                  </a:ext>
                </a:extLst>
              </a:tr>
            </a:tbl>
          </a:graphicData>
        </a:graphic>
      </p:graphicFrame>
      <p:sp>
        <p:nvSpPr>
          <p:cNvPr id="924" name="Google Shape;924;p73"/>
          <p:cNvSpPr txBox="1"/>
          <p:nvPr/>
        </p:nvSpPr>
        <p:spPr>
          <a:xfrm>
            <a:off x="433325" y="3908625"/>
            <a:ext cx="685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*Assumption that our model is 100% accurate at predicted trap with virus</a:t>
            </a:r>
            <a:endParaRPr sz="12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74"/>
          <p:cNvSpPr txBox="1">
            <a:spLocks noGrp="1"/>
          </p:cNvSpPr>
          <p:nvPr>
            <p:ph type="title"/>
          </p:nvPr>
        </p:nvSpPr>
        <p:spPr>
          <a:xfrm>
            <a:off x="716250" y="540865"/>
            <a:ext cx="25623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a:t>
            </a:r>
            <a:endParaRPr/>
          </a:p>
        </p:txBody>
      </p:sp>
      <p:sp>
        <p:nvSpPr>
          <p:cNvPr id="930" name="Google Shape;930;p74"/>
          <p:cNvSpPr txBox="1">
            <a:spLocks noGrp="1"/>
          </p:cNvSpPr>
          <p:nvPr>
            <p:ph type="subTitle" idx="1"/>
          </p:nvPr>
        </p:nvSpPr>
        <p:spPr>
          <a:xfrm>
            <a:off x="771300" y="1915925"/>
            <a:ext cx="2367600" cy="4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Other costs involved in spraying</a:t>
            </a:r>
            <a:endParaRPr/>
          </a:p>
        </p:txBody>
      </p:sp>
      <p:sp>
        <p:nvSpPr>
          <p:cNvPr id="931" name="Google Shape;931;p74"/>
          <p:cNvSpPr txBox="1">
            <a:spLocks noGrp="1"/>
          </p:cNvSpPr>
          <p:nvPr>
            <p:ph type="subTitle" idx="3"/>
          </p:nvPr>
        </p:nvSpPr>
        <p:spPr>
          <a:xfrm>
            <a:off x="6275589" y="1915930"/>
            <a:ext cx="2130600" cy="4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Pesticide is 100% effective</a:t>
            </a:r>
            <a:endParaRPr/>
          </a:p>
        </p:txBody>
      </p:sp>
      <p:sp>
        <p:nvSpPr>
          <p:cNvPr id="932" name="Google Shape;932;p74"/>
          <p:cNvSpPr txBox="1">
            <a:spLocks noGrp="1"/>
          </p:cNvSpPr>
          <p:nvPr>
            <p:ph type="subTitle" idx="5"/>
          </p:nvPr>
        </p:nvSpPr>
        <p:spPr>
          <a:xfrm>
            <a:off x="771300" y="3078300"/>
            <a:ext cx="2562300" cy="119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Costs arising from lost of productivity due to serious illness/deaths</a:t>
            </a:r>
            <a:endParaRPr/>
          </a:p>
        </p:txBody>
      </p:sp>
      <p:sp>
        <p:nvSpPr>
          <p:cNvPr id="933" name="Google Shape;933;p74"/>
          <p:cNvSpPr txBox="1">
            <a:spLocks noGrp="1"/>
          </p:cNvSpPr>
          <p:nvPr>
            <p:ph type="subTitle" idx="7"/>
          </p:nvPr>
        </p:nvSpPr>
        <p:spPr>
          <a:xfrm>
            <a:off x="6275601" y="3349175"/>
            <a:ext cx="2367600" cy="43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No price for human’s health/life</a:t>
            </a:r>
            <a:endParaRPr/>
          </a:p>
        </p:txBody>
      </p:sp>
      <p:grpSp>
        <p:nvGrpSpPr>
          <p:cNvPr id="934" name="Google Shape;934;p74"/>
          <p:cNvGrpSpPr/>
          <p:nvPr/>
        </p:nvGrpSpPr>
        <p:grpSpPr>
          <a:xfrm>
            <a:off x="3189813" y="1669376"/>
            <a:ext cx="2764329" cy="2516574"/>
            <a:chOff x="267375" y="1071875"/>
            <a:chExt cx="470500" cy="428550"/>
          </a:xfrm>
        </p:grpSpPr>
        <p:sp>
          <p:nvSpPr>
            <p:cNvPr id="935" name="Google Shape;935;p74"/>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4"/>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4"/>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4"/>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4"/>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4"/>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4"/>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4"/>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3" name="Google Shape;943;p74"/>
          <p:cNvPicPr preferRelativeResize="0"/>
          <p:nvPr/>
        </p:nvPicPr>
        <p:blipFill>
          <a:blip r:embed="rId3">
            <a:alphaModFix/>
          </a:blip>
          <a:stretch>
            <a:fillRect/>
          </a:stretch>
        </p:blipFill>
        <p:spPr>
          <a:xfrm>
            <a:off x="5559250" y="1998050"/>
            <a:ext cx="311350" cy="311350"/>
          </a:xfrm>
          <a:prstGeom prst="rect">
            <a:avLst/>
          </a:prstGeom>
          <a:noFill/>
          <a:ln>
            <a:noFill/>
          </a:ln>
        </p:spPr>
      </p:pic>
      <p:pic>
        <p:nvPicPr>
          <p:cNvPr id="944" name="Google Shape;944;p74"/>
          <p:cNvPicPr preferRelativeResize="0"/>
          <p:nvPr/>
        </p:nvPicPr>
        <p:blipFill>
          <a:blip r:embed="rId4">
            <a:alphaModFix/>
          </a:blip>
          <a:stretch>
            <a:fillRect/>
          </a:stretch>
        </p:blipFill>
        <p:spPr>
          <a:xfrm>
            <a:off x="5533288" y="3494863"/>
            <a:ext cx="363274" cy="363274"/>
          </a:xfrm>
          <a:prstGeom prst="rect">
            <a:avLst/>
          </a:prstGeom>
          <a:noFill/>
          <a:ln>
            <a:noFill/>
          </a:ln>
        </p:spPr>
      </p:pic>
      <p:pic>
        <p:nvPicPr>
          <p:cNvPr id="945" name="Google Shape;945;p74"/>
          <p:cNvPicPr preferRelativeResize="0"/>
          <p:nvPr/>
        </p:nvPicPr>
        <p:blipFill>
          <a:blip r:embed="rId5">
            <a:alphaModFix/>
          </a:blip>
          <a:stretch>
            <a:fillRect/>
          </a:stretch>
        </p:blipFill>
        <p:spPr>
          <a:xfrm>
            <a:off x="3292248" y="3520826"/>
            <a:ext cx="253529" cy="311351"/>
          </a:xfrm>
          <a:prstGeom prst="rect">
            <a:avLst/>
          </a:prstGeom>
          <a:noFill/>
          <a:ln>
            <a:noFill/>
          </a:ln>
        </p:spPr>
      </p:pic>
      <p:pic>
        <p:nvPicPr>
          <p:cNvPr id="946" name="Google Shape;946;p74"/>
          <p:cNvPicPr preferRelativeResize="0"/>
          <p:nvPr/>
        </p:nvPicPr>
        <p:blipFill>
          <a:blip r:embed="rId3">
            <a:alphaModFix/>
          </a:blip>
          <a:stretch>
            <a:fillRect/>
          </a:stretch>
        </p:blipFill>
        <p:spPr>
          <a:xfrm>
            <a:off x="3263338" y="1998050"/>
            <a:ext cx="311350" cy="31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75"/>
          <p:cNvSpPr txBox="1">
            <a:spLocks noGrp="1"/>
          </p:cNvSpPr>
          <p:nvPr>
            <p:ph type="title"/>
          </p:nvPr>
        </p:nvSpPr>
        <p:spPr>
          <a:xfrm>
            <a:off x="4615275" y="2263600"/>
            <a:ext cx="4386000" cy="126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 </a:t>
            </a:r>
            <a:endParaRPr/>
          </a:p>
          <a:p>
            <a:pPr marL="0" lvl="0" indent="0" algn="l" rtl="0">
              <a:spcBef>
                <a:spcPts val="0"/>
              </a:spcBef>
              <a:spcAft>
                <a:spcPts val="0"/>
              </a:spcAft>
              <a:buNone/>
            </a:pPr>
            <a:r>
              <a:rPr lang="en"/>
              <a:t>&amp; Recommendations</a:t>
            </a:r>
            <a:endParaRPr/>
          </a:p>
        </p:txBody>
      </p:sp>
      <p:sp>
        <p:nvSpPr>
          <p:cNvPr id="952" name="Google Shape;952;p75"/>
          <p:cNvSpPr txBox="1">
            <a:spLocks noGrp="1"/>
          </p:cNvSpPr>
          <p:nvPr>
            <p:ph type="title" idx="2"/>
          </p:nvPr>
        </p:nvSpPr>
        <p:spPr>
          <a:xfrm>
            <a:off x="4574250" y="553025"/>
            <a:ext cx="3269400" cy="150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pic>
        <p:nvPicPr>
          <p:cNvPr id="953" name="Google Shape;953;p75"/>
          <p:cNvPicPr preferRelativeResize="0"/>
          <p:nvPr/>
        </p:nvPicPr>
        <p:blipFill rotWithShape="1">
          <a:blip r:embed="rId3">
            <a:alphaModFix/>
          </a:blip>
          <a:srcRect l="13870" t="6920" r="9454" b="11473"/>
          <a:stretch/>
        </p:blipFill>
        <p:spPr>
          <a:xfrm>
            <a:off x="891675" y="852825"/>
            <a:ext cx="3465300" cy="3688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76"/>
          <p:cNvSpPr txBox="1">
            <a:spLocks noGrp="1"/>
          </p:cNvSpPr>
          <p:nvPr>
            <p:ph type="title"/>
          </p:nvPr>
        </p:nvSpPr>
        <p:spPr>
          <a:xfrm>
            <a:off x="716250" y="539496"/>
            <a:ext cx="38556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959" name="Google Shape;959;p76"/>
          <p:cNvSpPr txBox="1">
            <a:spLocks noGrp="1"/>
          </p:cNvSpPr>
          <p:nvPr>
            <p:ph type="subTitle" idx="1"/>
          </p:nvPr>
        </p:nvSpPr>
        <p:spPr>
          <a:xfrm>
            <a:off x="4710152" y="3417959"/>
            <a:ext cx="27225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Current spraying is not optimum in reducing number of mosquitoes/virus</a:t>
            </a:r>
            <a:endParaRPr/>
          </a:p>
        </p:txBody>
      </p:sp>
      <p:sp>
        <p:nvSpPr>
          <p:cNvPr id="960" name="Google Shape;960;p76"/>
          <p:cNvSpPr txBox="1">
            <a:spLocks noGrp="1"/>
          </p:cNvSpPr>
          <p:nvPr>
            <p:ph type="subTitle" idx="2"/>
          </p:nvPr>
        </p:nvSpPr>
        <p:spPr>
          <a:xfrm>
            <a:off x="4713150" y="2190426"/>
            <a:ext cx="27225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Location and date</a:t>
            </a:r>
            <a:endParaRPr/>
          </a:p>
        </p:txBody>
      </p:sp>
      <p:pic>
        <p:nvPicPr>
          <p:cNvPr id="961" name="Google Shape;961;p76"/>
          <p:cNvPicPr preferRelativeResize="0"/>
          <p:nvPr/>
        </p:nvPicPr>
        <p:blipFill>
          <a:blip r:embed="rId3">
            <a:alphaModFix/>
          </a:blip>
          <a:stretch>
            <a:fillRect/>
          </a:stretch>
        </p:blipFill>
        <p:spPr>
          <a:xfrm>
            <a:off x="1275250" y="1213471"/>
            <a:ext cx="3429000" cy="3429000"/>
          </a:xfrm>
          <a:prstGeom prst="rect">
            <a:avLst/>
          </a:prstGeom>
          <a:noFill/>
          <a:ln>
            <a:noFill/>
          </a:ln>
        </p:spPr>
      </p:pic>
      <p:sp>
        <p:nvSpPr>
          <p:cNvPr id="962" name="Google Shape;962;p76"/>
          <p:cNvSpPr txBox="1">
            <a:spLocks noGrp="1"/>
          </p:cNvSpPr>
          <p:nvPr>
            <p:ph type="subTitle" idx="3"/>
          </p:nvPr>
        </p:nvSpPr>
        <p:spPr>
          <a:xfrm>
            <a:off x="4710150" y="3008150"/>
            <a:ext cx="32259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Observations from past data </a:t>
            </a:r>
            <a:endParaRPr/>
          </a:p>
        </p:txBody>
      </p:sp>
      <p:sp>
        <p:nvSpPr>
          <p:cNvPr id="963" name="Google Shape;963;p76"/>
          <p:cNvSpPr txBox="1">
            <a:spLocks noGrp="1"/>
          </p:cNvSpPr>
          <p:nvPr>
            <p:ph type="subTitle" idx="4"/>
          </p:nvPr>
        </p:nvSpPr>
        <p:spPr>
          <a:xfrm>
            <a:off x="4710153" y="1782557"/>
            <a:ext cx="27255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Most important features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77"/>
          <p:cNvSpPr txBox="1">
            <a:spLocks noGrp="1"/>
          </p:cNvSpPr>
          <p:nvPr>
            <p:ph type="title"/>
          </p:nvPr>
        </p:nvSpPr>
        <p:spPr>
          <a:xfrm>
            <a:off x="716250" y="540618"/>
            <a:ext cx="35787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sp>
        <p:nvSpPr>
          <p:cNvPr id="969" name="Google Shape;969;p77"/>
          <p:cNvSpPr txBox="1">
            <a:spLocks noGrp="1"/>
          </p:cNvSpPr>
          <p:nvPr>
            <p:ph type="subTitle" idx="1"/>
          </p:nvPr>
        </p:nvSpPr>
        <p:spPr>
          <a:xfrm>
            <a:off x="4543025" y="1422975"/>
            <a:ext cx="1299900" cy="41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Targeted spray</a:t>
            </a:r>
            <a:endParaRPr/>
          </a:p>
        </p:txBody>
      </p:sp>
      <p:sp>
        <p:nvSpPr>
          <p:cNvPr id="970" name="Google Shape;970;p77"/>
          <p:cNvSpPr txBox="1">
            <a:spLocks noGrp="1"/>
          </p:cNvSpPr>
          <p:nvPr>
            <p:ph type="subTitle" idx="2"/>
          </p:nvPr>
        </p:nvSpPr>
        <p:spPr>
          <a:xfrm>
            <a:off x="5970300" y="1395850"/>
            <a:ext cx="2455200" cy="73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Specific dates and locations based on our model predictions</a:t>
            </a:r>
            <a:endParaRPr/>
          </a:p>
        </p:txBody>
      </p:sp>
      <p:sp>
        <p:nvSpPr>
          <p:cNvPr id="971" name="Google Shape;971;p77"/>
          <p:cNvSpPr txBox="1">
            <a:spLocks noGrp="1"/>
          </p:cNvSpPr>
          <p:nvPr>
            <p:ph type="subTitle" idx="3"/>
          </p:nvPr>
        </p:nvSpPr>
        <p:spPr>
          <a:xfrm>
            <a:off x="4572075" y="2472875"/>
            <a:ext cx="1349100" cy="41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Identify</a:t>
            </a:r>
            <a:endParaRPr/>
          </a:p>
        </p:txBody>
      </p:sp>
      <p:sp>
        <p:nvSpPr>
          <p:cNvPr id="972" name="Google Shape;972;p77"/>
          <p:cNvSpPr txBox="1">
            <a:spLocks noGrp="1"/>
          </p:cNvSpPr>
          <p:nvPr>
            <p:ph type="subTitle" idx="4"/>
          </p:nvPr>
        </p:nvSpPr>
        <p:spPr>
          <a:xfrm>
            <a:off x="5968044" y="2445728"/>
            <a:ext cx="2459700" cy="73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Look for more effective pesticides </a:t>
            </a:r>
            <a:endParaRPr/>
          </a:p>
        </p:txBody>
      </p:sp>
      <p:sp>
        <p:nvSpPr>
          <p:cNvPr id="973" name="Google Shape;973;p77"/>
          <p:cNvSpPr txBox="1">
            <a:spLocks noGrp="1"/>
          </p:cNvSpPr>
          <p:nvPr>
            <p:ph type="subTitle" idx="5"/>
          </p:nvPr>
        </p:nvSpPr>
        <p:spPr>
          <a:xfrm>
            <a:off x="4572000" y="3518050"/>
            <a:ext cx="1349100" cy="41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Preventive measures</a:t>
            </a:r>
            <a:endParaRPr/>
          </a:p>
        </p:txBody>
      </p:sp>
      <p:sp>
        <p:nvSpPr>
          <p:cNvPr id="974" name="Google Shape;974;p77"/>
          <p:cNvSpPr txBox="1">
            <a:spLocks noGrp="1"/>
          </p:cNvSpPr>
          <p:nvPr>
            <p:ph type="subTitle" idx="6"/>
          </p:nvPr>
        </p:nvSpPr>
        <p:spPr>
          <a:xfrm>
            <a:off x="5970301" y="3567100"/>
            <a:ext cx="2455200" cy="73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Spraying on high risk areas, public education</a:t>
            </a:r>
            <a:endParaRPr/>
          </a:p>
        </p:txBody>
      </p:sp>
      <p:pic>
        <p:nvPicPr>
          <p:cNvPr id="975" name="Google Shape;975;p77"/>
          <p:cNvPicPr preferRelativeResize="0"/>
          <p:nvPr/>
        </p:nvPicPr>
        <p:blipFill>
          <a:blip r:embed="rId3">
            <a:alphaModFix/>
          </a:blip>
          <a:stretch>
            <a:fillRect/>
          </a:stretch>
        </p:blipFill>
        <p:spPr>
          <a:xfrm>
            <a:off x="1153725" y="1422975"/>
            <a:ext cx="2787950" cy="2787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78"/>
          <p:cNvSpPr txBox="1">
            <a:spLocks noGrp="1"/>
          </p:cNvSpPr>
          <p:nvPr>
            <p:ph type="title"/>
          </p:nvPr>
        </p:nvSpPr>
        <p:spPr>
          <a:xfrm>
            <a:off x="716250" y="540618"/>
            <a:ext cx="35787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p:txBody>
      </p:sp>
      <p:sp>
        <p:nvSpPr>
          <p:cNvPr id="981" name="Google Shape;981;p78"/>
          <p:cNvSpPr txBox="1">
            <a:spLocks noGrp="1"/>
          </p:cNvSpPr>
          <p:nvPr>
            <p:ph type="subTitle" idx="1"/>
          </p:nvPr>
        </p:nvSpPr>
        <p:spPr>
          <a:xfrm>
            <a:off x="4009625" y="1346775"/>
            <a:ext cx="4601100" cy="41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Predict outbreaks timeframe and location</a:t>
            </a:r>
            <a:endParaRPr/>
          </a:p>
        </p:txBody>
      </p:sp>
      <p:sp>
        <p:nvSpPr>
          <p:cNvPr id="982" name="Google Shape;982;p78"/>
          <p:cNvSpPr txBox="1">
            <a:spLocks noGrp="1"/>
          </p:cNvSpPr>
          <p:nvPr>
            <p:ph type="subTitle" idx="3"/>
          </p:nvPr>
        </p:nvSpPr>
        <p:spPr>
          <a:xfrm>
            <a:off x="4038675" y="2320475"/>
            <a:ext cx="4231800" cy="41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Predict number of mosquitoes</a:t>
            </a:r>
            <a:endParaRPr/>
          </a:p>
        </p:txBody>
      </p:sp>
      <p:sp>
        <p:nvSpPr>
          <p:cNvPr id="983" name="Google Shape;983;p78"/>
          <p:cNvSpPr txBox="1">
            <a:spLocks noGrp="1"/>
          </p:cNvSpPr>
          <p:nvPr>
            <p:ph type="subTitle" idx="5"/>
          </p:nvPr>
        </p:nvSpPr>
        <p:spPr>
          <a:xfrm>
            <a:off x="4038600" y="3365650"/>
            <a:ext cx="4118700" cy="41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More feature engineering/EDA to identify higher correlated features</a:t>
            </a:r>
            <a:endParaRPr/>
          </a:p>
        </p:txBody>
      </p:sp>
      <p:pic>
        <p:nvPicPr>
          <p:cNvPr id="984" name="Google Shape;984;p78"/>
          <p:cNvPicPr preferRelativeResize="0"/>
          <p:nvPr/>
        </p:nvPicPr>
        <p:blipFill>
          <a:blip r:embed="rId3">
            <a:alphaModFix/>
          </a:blip>
          <a:stretch>
            <a:fillRect/>
          </a:stretch>
        </p:blipFill>
        <p:spPr>
          <a:xfrm>
            <a:off x="1229875" y="1447800"/>
            <a:ext cx="2400300" cy="2400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p79"/>
          <p:cNvPicPr preferRelativeResize="0"/>
          <p:nvPr/>
        </p:nvPicPr>
        <p:blipFill rotWithShape="1">
          <a:blip r:embed="rId3">
            <a:alphaModFix/>
          </a:blip>
          <a:srcRect l="3817" t="13431" r="2846" b="2464"/>
          <a:stretch/>
        </p:blipFill>
        <p:spPr>
          <a:xfrm>
            <a:off x="2623950" y="615750"/>
            <a:ext cx="3912900" cy="3526200"/>
          </a:xfrm>
          <a:prstGeom prst="ellipse">
            <a:avLst/>
          </a:prstGeom>
          <a:noFill/>
          <a:ln>
            <a:noFill/>
          </a:ln>
        </p:spPr>
      </p:pic>
      <p:sp>
        <p:nvSpPr>
          <p:cNvPr id="990" name="Google Shape;990;p79"/>
          <p:cNvSpPr txBox="1">
            <a:spLocks noGrp="1"/>
          </p:cNvSpPr>
          <p:nvPr>
            <p:ph type="title"/>
          </p:nvPr>
        </p:nvSpPr>
        <p:spPr>
          <a:xfrm>
            <a:off x="3560178" y="3321400"/>
            <a:ext cx="24552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670650" y="557746"/>
            <a:ext cx="38556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15" name="Google Shape;515;p45"/>
          <p:cNvSpPr txBox="1">
            <a:spLocks noGrp="1"/>
          </p:cNvSpPr>
          <p:nvPr>
            <p:ph type="subTitle" idx="1"/>
          </p:nvPr>
        </p:nvSpPr>
        <p:spPr>
          <a:xfrm>
            <a:off x="3368925" y="4079000"/>
            <a:ext cx="23493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Conclusion and Recommendations</a:t>
            </a:r>
            <a:endParaRPr sz="2000"/>
          </a:p>
        </p:txBody>
      </p:sp>
      <p:sp>
        <p:nvSpPr>
          <p:cNvPr id="516" name="Google Shape;516;p45"/>
          <p:cNvSpPr txBox="1">
            <a:spLocks noGrp="1"/>
          </p:cNvSpPr>
          <p:nvPr>
            <p:ph type="subTitle" idx="2"/>
          </p:nvPr>
        </p:nvSpPr>
        <p:spPr>
          <a:xfrm>
            <a:off x="3370650" y="2851475"/>
            <a:ext cx="24933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Cost Benefit Analysis</a:t>
            </a:r>
            <a:endParaRPr sz="2000"/>
          </a:p>
        </p:txBody>
      </p:sp>
      <p:sp>
        <p:nvSpPr>
          <p:cNvPr id="517" name="Google Shape;517;p45"/>
          <p:cNvSpPr txBox="1">
            <a:spLocks noGrp="1"/>
          </p:cNvSpPr>
          <p:nvPr>
            <p:ph type="subTitle" idx="3"/>
          </p:nvPr>
        </p:nvSpPr>
        <p:spPr>
          <a:xfrm>
            <a:off x="3368937" y="3669179"/>
            <a:ext cx="15534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06</a:t>
            </a:r>
            <a:endParaRPr sz="2200"/>
          </a:p>
        </p:txBody>
      </p:sp>
      <p:sp>
        <p:nvSpPr>
          <p:cNvPr id="518" name="Google Shape;518;p45"/>
          <p:cNvSpPr txBox="1">
            <a:spLocks noGrp="1"/>
          </p:cNvSpPr>
          <p:nvPr>
            <p:ph type="subTitle" idx="4"/>
          </p:nvPr>
        </p:nvSpPr>
        <p:spPr>
          <a:xfrm>
            <a:off x="3368934" y="2443597"/>
            <a:ext cx="15534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05</a:t>
            </a:r>
            <a:endParaRPr sz="2200"/>
          </a:p>
        </p:txBody>
      </p:sp>
      <p:sp>
        <p:nvSpPr>
          <p:cNvPr id="519" name="Google Shape;519;p45"/>
          <p:cNvSpPr txBox="1">
            <a:spLocks noGrp="1"/>
          </p:cNvSpPr>
          <p:nvPr>
            <p:ph type="subTitle" idx="5"/>
          </p:nvPr>
        </p:nvSpPr>
        <p:spPr>
          <a:xfrm>
            <a:off x="3369787" y="1623941"/>
            <a:ext cx="15519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Modeling</a:t>
            </a:r>
            <a:endParaRPr sz="2000"/>
          </a:p>
        </p:txBody>
      </p:sp>
      <p:sp>
        <p:nvSpPr>
          <p:cNvPr id="520" name="Google Shape;520;p45"/>
          <p:cNvSpPr txBox="1">
            <a:spLocks noGrp="1"/>
          </p:cNvSpPr>
          <p:nvPr>
            <p:ph type="subTitle" idx="6"/>
          </p:nvPr>
        </p:nvSpPr>
        <p:spPr>
          <a:xfrm>
            <a:off x="3368079" y="1216073"/>
            <a:ext cx="15534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04</a:t>
            </a:r>
            <a:endParaRPr sz="2200"/>
          </a:p>
        </p:txBody>
      </p:sp>
      <p:sp>
        <p:nvSpPr>
          <p:cNvPr id="521" name="Google Shape;521;p45"/>
          <p:cNvSpPr txBox="1">
            <a:spLocks noGrp="1"/>
          </p:cNvSpPr>
          <p:nvPr>
            <p:ph type="subTitle" idx="7"/>
          </p:nvPr>
        </p:nvSpPr>
        <p:spPr>
          <a:xfrm>
            <a:off x="720025" y="4079000"/>
            <a:ext cx="24405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Feature Engineering</a:t>
            </a:r>
            <a:endParaRPr sz="2000"/>
          </a:p>
        </p:txBody>
      </p:sp>
      <p:sp>
        <p:nvSpPr>
          <p:cNvPr id="522" name="Google Shape;522;p45"/>
          <p:cNvSpPr txBox="1">
            <a:spLocks noGrp="1"/>
          </p:cNvSpPr>
          <p:nvPr>
            <p:ph type="subTitle" idx="8"/>
          </p:nvPr>
        </p:nvSpPr>
        <p:spPr>
          <a:xfrm>
            <a:off x="721722" y="2851475"/>
            <a:ext cx="20097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Data Cleaning and EDA</a:t>
            </a:r>
            <a:endParaRPr sz="2000"/>
          </a:p>
        </p:txBody>
      </p:sp>
      <p:sp>
        <p:nvSpPr>
          <p:cNvPr id="523" name="Google Shape;523;p45"/>
          <p:cNvSpPr txBox="1">
            <a:spLocks noGrp="1"/>
          </p:cNvSpPr>
          <p:nvPr>
            <p:ph type="subTitle" idx="9"/>
          </p:nvPr>
        </p:nvSpPr>
        <p:spPr>
          <a:xfrm>
            <a:off x="720032" y="3669177"/>
            <a:ext cx="15507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03</a:t>
            </a:r>
            <a:endParaRPr sz="2200"/>
          </a:p>
        </p:txBody>
      </p:sp>
      <p:sp>
        <p:nvSpPr>
          <p:cNvPr id="524" name="Google Shape;524;p45"/>
          <p:cNvSpPr txBox="1">
            <a:spLocks noGrp="1"/>
          </p:cNvSpPr>
          <p:nvPr>
            <p:ph type="subTitle" idx="13"/>
          </p:nvPr>
        </p:nvSpPr>
        <p:spPr>
          <a:xfrm>
            <a:off x="720029" y="2443595"/>
            <a:ext cx="15507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02</a:t>
            </a:r>
            <a:endParaRPr sz="2200"/>
          </a:p>
        </p:txBody>
      </p:sp>
      <p:sp>
        <p:nvSpPr>
          <p:cNvPr id="525" name="Google Shape;525;p45"/>
          <p:cNvSpPr txBox="1">
            <a:spLocks noGrp="1"/>
          </p:cNvSpPr>
          <p:nvPr>
            <p:ph type="subTitle" idx="14"/>
          </p:nvPr>
        </p:nvSpPr>
        <p:spPr>
          <a:xfrm>
            <a:off x="720881" y="1623939"/>
            <a:ext cx="1548900" cy="56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Background</a:t>
            </a:r>
            <a:endParaRPr sz="2000"/>
          </a:p>
        </p:txBody>
      </p:sp>
      <p:sp>
        <p:nvSpPr>
          <p:cNvPr id="526" name="Google Shape;526;p45"/>
          <p:cNvSpPr txBox="1">
            <a:spLocks noGrp="1"/>
          </p:cNvSpPr>
          <p:nvPr>
            <p:ph type="subTitle" idx="15"/>
          </p:nvPr>
        </p:nvSpPr>
        <p:spPr>
          <a:xfrm>
            <a:off x="719175" y="1216071"/>
            <a:ext cx="15507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t>01</a:t>
            </a:r>
            <a:endParaRPr sz="2200"/>
          </a:p>
        </p:txBody>
      </p:sp>
      <p:pic>
        <p:nvPicPr>
          <p:cNvPr id="527" name="Google Shape;527;p45"/>
          <p:cNvPicPr preferRelativeResize="0"/>
          <p:nvPr/>
        </p:nvPicPr>
        <p:blipFill rotWithShape="1">
          <a:blip r:embed="rId3">
            <a:alphaModFix/>
          </a:blip>
          <a:srcRect l="11513" t="3899" r="5353" b="9453"/>
          <a:stretch/>
        </p:blipFill>
        <p:spPr>
          <a:xfrm>
            <a:off x="5510000" y="1087300"/>
            <a:ext cx="3192300" cy="332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1"/>
        <p:cNvGrpSpPr/>
        <p:nvPr/>
      </p:nvGrpSpPr>
      <p:grpSpPr>
        <a:xfrm>
          <a:off x="0" y="0"/>
          <a:ext cx="0" cy="0"/>
          <a:chOff x="0" y="0"/>
          <a:chExt cx="0" cy="0"/>
        </a:xfrm>
      </p:grpSpPr>
      <p:pic>
        <p:nvPicPr>
          <p:cNvPr id="532" name="Google Shape;532;p46"/>
          <p:cNvPicPr preferRelativeResize="0"/>
          <p:nvPr/>
        </p:nvPicPr>
        <p:blipFill rotWithShape="1">
          <a:blip r:embed="rId3">
            <a:alphaModFix/>
          </a:blip>
          <a:srcRect l="-21934" t="2276" r="-27991"/>
          <a:stretch/>
        </p:blipFill>
        <p:spPr>
          <a:xfrm>
            <a:off x="2792050" y="919325"/>
            <a:ext cx="4989900" cy="3252900"/>
          </a:xfrm>
          <a:prstGeom prst="rect">
            <a:avLst/>
          </a:prstGeom>
          <a:noFill/>
          <a:ln>
            <a:noFill/>
          </a:ln>
        </p:spPr>
      </p:pic>
      <p:sp>
        <p:nvSpPr>
          <p:cNvPr id="533" name="Google Shape;533;p46"/>
          <p:cNvSpPr txBox="1">
            <a:spLocks noGrp="1"/>
          </p:cNvSpPr>
          <p:nvPr>
            <p:ph type="title"/>
          </p:nvPr>
        </p:nvSpPr>
        <p:spPr>
          <a:xfrm>
            <a:off x="3834003" y="3905900"/>
            <a:ext cx="4752000" cy="694200"/>
          </a:xfrm>
          <a:prstGeom prst="rect">
            <a:avLst/>
          </a:prstGeom>
        </p:spPr>
        <p:txBody>
          <a:bodyPr spcFirstLastPara="1" wrap="square" lIns="114300" tIns="91425" rIns="91425" bIns="91425" anchor="t" anchorCtr="0">
            <a:noAutofit/>
          </a:bodyPr>
          <a:lstStyle/>
          <a:p>
            <a:pPr marL="0" lvl="0" indent="0" algn="l" rtl="0">
              <a:spcBef>
                <a:spcPts val="0"/>
              </a:spcBef>
              <a:spcAft>
                <a:spcPts val="0"/>
              </a:spcAft>
              <a:buNone/>
            </a:pPr>
            <a:r>
              <a:rPr lang="en"/>
              <a:t>Background</a:t>
            </a:r>
            <a:endParaRPr/>
          </a:p>
        </p:txBody>
      </p:sp>
      <p:sp>
        <p:nvSpPr>
          <p:cNvPr id="534" name="Google Shape;534;p46"/>
          <p:cNvSpPr txBox="1">
            <a:spLocks noGrp="1"/>
          </p:cNvSpPr>
          <p:nvPr>
            <p:ph type="title" idx="2"/>
          </p:nvPr>
        </p:nvSpPr>
        <p:spPr>
          <a:xfrm>
            <a:off x="716250" y="543200"/>
            <a:ext cx="2959500" cy="151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8"/>
        <p:cNvGrpSpPr/>
        <p:nvPr/>
      </p:nvGrpSpPr>
      <p:grpSpPr>
        <a:xfrm>
          <a:off x="0" y="0"/>
          <a:ext cx="0" cy="0"/>
          <a:chOff x="0" y="0"/>
          <a:chExt cx="0" cy="0"/>
        </a:xfrm>
      </p:grpSpPr>
      <p:pic>
        <p:nvPicPr>
          <p:cNvPr id="539" name="Google Shape;539;p47"/>
          <p:cNvPicPr preferRelativeResize="0"/>
          <p:nvPr/>
        </p:nvPicPr>
        <p:blipFill>
          <a:blip r:embed="rId3">
            <a:alphaModFix/>
          </a:blip>
          <a:stretch>
            <a:fillRect/>
          </a:stretch>
        </p:blipFill>
        <p:spPr>
          <a:xfrm>
            <a:off x="650250" y="2495175"/>
            <a:ext cx="2929826" cy="2331526"/>
          </a:xfrm>
          <a:prstGeom prst="rect">
            <a:avLst/>
          </a:prstGeom>
          <a:noFill/>
          <a:ln>
            <a:noFill/>
          </a:ln>
        </p:spPr>
      </p:pic>
      <p:sp>
        <p:nvSpPr>
          <p:cNvPr id="540" name="Google Shape;540;p47"/>
          <p:cNvSpPr/>
          <p:nvPr/>
        </p:nvSpPr>
        <p:spPr>
          <a:xfrm rot="-1577687">
            <a:off x="6841877" y="2284403"/>
            <a:ext cx="1129724" cy="927164"/>
          </a:xfrm>
          <a:custGeom>
            <a:avLst/>
            <a:gdLst/>
            <a:ahLst/>
            <a:cxnLst/>
            <a:rect l="l" t="t" r="r" b="b"/>
            <a:pathLst>
              <a:path w="153750" h="126144" extrusionOk="0">
                <a:moveTo>
                  <a:pt x="27321" y="0"/>
                </a:moveTo>
                <a:cubicBezTo>
                  <a:pt x="22510" y="0"/>
                  <a:pt x="17838" y="2054"/>
                  <a:pt x="13467" y="6551"/>
                </a:cubicBezTo>
                <a:cubicBezTo>
                  <a:pt x="1" y="20389"/>
                  <a:pt x="2388" y="43618"/>
                  <a:pt x="6983" y="59864"/>
                </a:cubicBezTo>
                <a:cubicBezTo>
                  <a:pt x="14231" y="85555"/>
                  <a:pt x="39158" y="116404"/>
                  <a:pt x="70993" y="124277"/>
                </a:cubicBezTo>
                <a:cubicBezTo>
                  <a:pt x="76113" y="125544"/>
                  <a:pt x="81273" y="126144"/>
                  <a:pt x="86362" y="126144"/>
                </a:cubicBezTo>
                <a:cubicBezTo>
                  <a:pt x="112923" y="126144"/>
                  <a:pt x="137557" y="109793"/>
                  <a:pt x="144628" y="86425"/>
                </a:cubicBezTo>
                <a:cubicBezTo>
                  <a:pt x="153750" y="56313"/>
                  <a:pt x="123783" y="43666"/>
                  <a:pt x="111420" y="43666"/>
                </a:cubicBezTo>
                <a:cubicBezTo>
                  <a:pt x="111169" y="43666"/>
                  <a:pt x="110927" y="43671"/>
                  <a:pt x="110691" y="43681"/>
                </a:cubicBezTo>
                <a:cubicBezTo>
                  <a:pt x="106748" y="43856"/>
                  <a:pt x="102219" y="44122"/>
                  <a:pt x="97500" y="44122"/>
                </a:cubicBezTo>
                <a:cubicBezTo>
                  <a:pt x="84159" y="44122"/>
                  <a:pt x="69301" y="41996"/>
                  <a:pt x="61878" y="29674"/>
                </a:cubicBezTo>
                <a:cubicBezTo>
                  <a:pt x="51026" y="11647"/>
                  <a:pt x="38779" y="0"/>
                  <a:pt x="27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rot="2700000">
            <a:off x="4178676" y="2408313"/>
            <a:ext cx="1140350" cy="872749"/>
          </a:xfrm>
          <a:custGeom>
            <a:avLst/>
            <a:gdLst/>
            <a:ahLst/>
            <a:cxnLst/>
            <a:rect l="l" t="t" r="r" b="b"/>
            <a:pathLst>
              <a:path w="89694" h="73577" extrusionOk="0">
                <a:moveTo>
                  <a:pt x="54766" y="0"/>
                </a:moveTo>
                <a:cubicBezTo>
                  <a:pt x="45488" y="0"/>
                  <a:pt x="36180" y="4627"/>
                  <a:pt x="33451" y="13658"/>
                </a:cubicBezTo>
                <a:cubicBezTo>
                  <a:pt x="30210" y="24362"/>
                  <a:pt x="25825" y="36843"/>
                  <a:pt x="13722" y="36843"/>
                </a:cubicBezTo>
                <a:cubicBezTo>
                  <a:pt x="13382" y="36843"/>
                  <a:pt x="13036" y="36833"/>
                  <a:pt x="12684" y="36813"/>
                </a:cubicBezTo>
                <a:cubicBezTo>
                  <a:pt x="12387" y="36796"/>
                  <a:pt x="12100" y="36788"/>
                  <a:pt x="11821" y="36788"/>
                </a:cubicBezTo>
                <a:cubicBezTo>
                  <a:pt x="0" y="36788"/>
                  <a:pt x="4674" y="51707"/>
                  <a:pt x="9713" y="58715"/>
                </a:cubicBezTo>
                <a:cubicBezTo>
                  <a:pt x="13822" y="64422"/>
                  <a:pt x="23742" y="73576"/>
                  <a:pt x="39807" y="73576"/>
                </a:cubicBezTo>
                <a:cubicBezTo>
                  <a:pt x="43908" y="73576"/>
                  <a:pt x="48409" y="72979"/>
                  <a:pt x="53317" y="71577"/>
                </a:cubicBezTo>
                <a:cubicBezTo>
                  <a:pt x="72842" y="66006"/>
                  <a:pt x="89693" y="45758"/>
                  <a:pt x="82690" y="23081"/>
                </a:cubicBezTo>
                <a:cubicBezTo>
                  <a:pt x="78594" y="9848"/>
                  <a:pt x="69881" y="2717"/>
                  <a:pt x="60745" y="659"/>
                </a:cubicBezTo>
                <a:cubicBezTo>
                  <a:pt x="58799" y="219"/>
                  <a:pt x="56783" y="0"/>
                  <a:pt x="54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rot="-1817486">
            <a:off x="4074758" y="418575"/>
            <a:ext cx="1348182" cy="1037147"/>
          </a:xfrm>
          <a:custGeom>
            <a:avLst/>
            <a:gdLst/>
            <a:ahLst/>
            <a:cxnLst/>
            <a:rect l="l" t="t" r="r" b="b"/>
            <a:pathLst>
              <a:path w="73795" h="56770" extrusionOk="0">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txBox="1">
            <a:spLocks noGrp="1"/>
          </p:cNvSpPr>
          <p:nvPr>
            <p:ph type="title"/>
          </p:nvPr>
        </p:nvSpPr>
        <p:spPr>
          <a:xfrm>
            <a:off x="716250" y="540608"/>
            <a:ext cx="38712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WNV history</a:t>
            </a:r>
            <a:endParaRPr/>
          </a:p>
        </p:txBody>
      </p:sp>
      <p:sp>
        <p:nvSpPr>
          <p:cNvPr id="544" name="Google Shape;544;p47"/>
          <p:cNvSpPr txBox="1"/>
          <p:nvPr/>
        </p:nvSpPr>
        <p:spPr>
          <a:xfrm>
            <a:off x="4364851" y="533575"/>
            <a:ext cx="7680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Palanquin SemiBold"/>
                <a:ea typeface="Palanquin SemiBold"/>
                <a:cs typeface="Palanquin SemiBold"/>
                <a:sym typeface="Palanquin SemiBold"/>
              </a:rPr>
              <a:t>1937</a:t>
            </a:r>
            <a:endParaRPr sz="1900">
              <a:solidFill>
                <a:schemeClr val="dk1"/>
              </a:solidFill>
              <a:latin typeface="Palanquin SemiBold"/>
              <a:ea typeface="Palanquin SemiBold"/>
              <a:cs typeface="Palanquin SemiBold"/>
              <a:sym typeface="Palanquin SemiBold"/>
            </a:endParaRPr>
          </a:p>
        </p:txBody>
      </p:sp>
      <p:sp>
        <p:nvSpPr>
          <p:cNvPr id="545" name="Google Shape;545;p47"/>
          <p:cNvSpPr txBox="1">
            <a:spLocks noGrp="1"/>
          </p:cNvSpPr>
          <p:nvPr>
            <p:ph type="subTitle" idx="4294967295"/>
          </p:nvPr>
        </p:nvSpPr>
        <p:spPr>
          <a:xfrm>
            <a:off x="3986100" y="1276650"/>
            <a:ext cx="15303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First identified in Uganda (Eastern Africa)</a:t>
            </a:r>
            <a:endParaRPr sz="1400"/>
          </a:p>
        </p:txBody>
      </p:sp>
      <p:sp>
        <p:nvSpPr>
          <p:cNvPr id="546" name="Google Shape;546;p47"/>
          <p:cNvSpPr txBox="1"/>
          <p:nvPr/>
        </p:nvSpPr>
        <p:spPr>
          <a:xfrm>
            <a:off x="4364851" y="2590325"/>
            <a:ext cx="7680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Palanquin SemiBold"/>
                <a:ea typeface="Palanquin SemiBold"/>
                <a:cs typeface="Palanquin SemiBold"/>
                <a:sym typeface="Palanquin SemiBold"/>
              </a:rPr>
              <a:t>1999</a:t>
            </a:r>
            <a:endParaRPr sz="1900">
              <a:solidFill>
                <a:schemeClr val="dk1"/>
              </a:solidFill>
              <a:latin typeface="Palanquin SemiBold"/>
              <a:ea typeface="Palanquin SemiBold"/>
              <a:cs typeface="Palanquin SemiBold"/>
              <a:sym typeface="Palanquin SemiBold"/>
            </a:endParaRPr>
          </a:p>
        </p:txBody>
      </p:sp>
      <p:sp>
        <p:nvSpPr>
          <p:cNvPr id="547" name="Google Shape;547;p47"/>
          <p:cNvSpPr txBox="1"/>
          <p:nvPr/>
        </p:nvSpPr>
        <p:spPr>
          <a:xfrm>
            <a:off x="6997576" y="2590325"/>
            <a:ext cx="7680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Palanquin SemiBold"/>
                <a:ea typeface="Palanquin SemiBold"/>
                <a:cs typeface="Palanquin SemiBold"/>
                <a:sym typeface="Palanquin SemiBold"/>
              </a:rPr>
              <a:t>2001</a:t>
            </a:r>
            <a:endParaRPr sz="1900">
              <a:solidFill>
                <a:schemeClr val="dk1"/>
              </a:solidFill>
              <a:latin typeface="Palanquin SemiBold"/>
              <a:ea typeface="Palanquin SemiBold"/>
              <a:cs typeface="Palanquin SemiBold"/>
              <a:sym typeface="Palanquin SemiBold"/>
            </a:endParaRPr>
          </a:p>
        </p:txBody>
      </p:sp>
      <p:sp>
        <p:nvSpPr>
          <p:cNvPr id="548" name="Google Shape;548;p47"/>
          <p:cNvSpPr txBox="1">
            <a:spLocks noGrp="1"/>
          </p:cNvSpPr>
          <p:nvPr>
            <p:ph type="subTitle" idx="4294967295"/>
          </p:nvPr>
        </p:nvSpPr>
        <p:spPr>
          <a:xfrm>
            <a:off x="4062301" y="3333400"/>
            <a:ext cx="13731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First discovered in New York (USA)</a:t>
            </a:r>
            <a:endParaRPr sz="1400"/>
          </a:p>
        </p:txBody>
      </p:sp>
      <p:sp>
        <p:nvSpPr>
          <p:cNvPr id="549" name="Google Shape;549;p47"/>
          <p:cNvSpPr txBox="1">
            <a:spLocks noGrp="1"/>
          </p:cNvSpPr>
          <p:nvPr>
            <p:ph type="subTitle" idx="4294967295"/>
          </p:nvPr>
        </p:nvSpPr>
        <p:spPr>
          <a:xfrm>
            <a:off x="6695026" y="3333400"/>
            <a:ext cx="13731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First detected in Chicago</a:t>
            </a:r>
            <a:endParaRPr sz="1400"/>
          </a:p>
        </p:txBody>
      </p:sp>
      <p:cxnSp>
        <p:nvCxnSpPr>
          <p:cNvPr id="550" name="Google Shape;550;p47"/>
          <p:cNvCxnSpPr>
            <a:endCxn id="544" idx="0"/>
          </p:cNvCxnSpPr>
          <p:nvPr/>
        </p:nvCxnSpPr>
        <p:spPr>
          <a:xfrm>
            <a:off x="4748851" y="-125"/>
            <a:ext cx="0" cy="533700"/>
          </a:xfrm>
          <a:prstGeom prst="straightConnector1">
            <a:avLst/>
          </a:prstGeom>
          <a:noFill/>
          <a:ln w="19050" cap="flat" cmpd="sng">
            <a:solidFill>
              <a:schemeClr val="dk1"/>
            </a:solidFill>
            <a:prstDash val="solid"/>
            <a:round/>
            <a:headEnd type="none" w="med" len="med"/>
            <a:tailEnd type="none" w="med" len="med"/>
          </a:ln>
        </p:spPr>
      </p:cxnSp>
      <p:cxnSp>
        <p:nvCxnSpPr>
          <p:cNvPr id="551" name="Google Shape;551;p47"/>
          <p:cNvCxnSpPr>
            <a:endCxn id="546" idx="0"/>
          </p:cNvCxnSpPr>
          <p:nvPr/>
        </p:nvCxnSpPr>
        <p:spPr>
          <a:xfrm>
            <a:off x="4748851" y="2035925"/>
            <a:ext cx="0" cy="554400"/>
          </a:xfrm>
          <a:prstGeom prst="straightConnector1">
            <a:avLst/>
          </a:prstGeom>
          <a:noFill/>
          <a:ln w="19050" cap="flat" cmpd="sng">
            <a:solidFill>
              <a:schemeClr val="dk1"/>
            </a:solidFill>
            <a:prstDash val="solid"/>
            <a:round/>
            <a:headEnd type="none" w="med" len="med"/>
            <a:tailEnd type="none" w="med" len="med"/>
          </a:ln>
        </p:spPr>
      </p:cxnSp>
      <p:cxnSp>
        <p:nvCxnSpPr>
          <p:cNvPr id="552" name="Google Shape;552;p47"/>
          <p:cNvCxnSpPr/>
          <p:nvPr/>
        </p:nvCxnSpPr>
        <p:spPr>
          <a:xfrm>
            <a:off x="5264350" y="2798050"/>
            <a:ext cx="1585500" cy="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47"/>
          <p:cNvCxnSpPr/>
          <p:nvPr/>
        </p:nvCxnSpPr>
        <p:spPr>
          <a:xfrm>
            <a:off x="7913263" y="2798048"/>
            <a:ext cx="1569300" cy="0"/>
          </a:xfrm>
          <a:prstGeom prst="straightConnector1">
            <a:avLst/>
          </a:prstGeom>
          <a:noFill/>
          <a:ln w="19050" cap="flat" cmpd="sng">
            <a:solidFill>
              <a:schemeClr val="dk1"/>
            </a:solidFill>
            <a:prstDash val="solid"/>
            <a:round/>
            <a:headEnd type="none" w="med" len="med"/>
            <a:tailEnd type="none" w="med" len="med"/>
          </a:ln>
        </p:spPr>
      </p:cxnSp>
      <p:pic>
        <p:nvPicPr>
          <p:cNvPr id="554" name="Google Shape;554;p47"/>
          <p:cNvPicPr preferRelativeResize="0"/>
          <p:nvPr/>
        </p:nvPicPr>
        <p:blipFill>
          <a:blip r:embed="rId4">
            <a:alphaModFix/>
          </a:blip>
          <a:stretch>
            <a:fillRect/>
          </a:stretch>
        </p:blipFill>
        <p:spPr>
          <a:xfrm>
            <a:off x="7129537" y="3907258"/>
            <a:ext cx="554400" cy="554400"/>
          </a:xfrm>
          <a:prstGeom prst="rect">
            <a:avLst/>
          </a:prstGeom>
          <a:noFill/>
          <a:ln>
            <a:noFill/>
          </a:ln>
        </p:spPr>
      </p:pic>
      <p:sp>
        <p:nvSpPr>
          <p:cNvPr id="555" name="Google Shape;555;p47"/>
          <p:cNvSpPr txBox="1">
            <a:spLocks noGrp="1"/>
          </p:cNvSpPr>
          <p:nvPr>
            <p:ph type="subTitle" idx="4294967295"/>
          </p:nvPr>
        </p:nvSpPr>
        <p:spPr>
          <a:xfrm>
            <a:off x="715050" y="1086250"/>
            <a:ext cx="3101100" cy="25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Mosquito-borne virus - Incurable</a:t>
            </a:r>
            <a:br>
              <a:rPr lang="en" sz="1500"/>
            </a:br>
            <a:r>
              <a:rPr lang="en" sz="1500"/>
              <a:t>1 in 5 develop mild symptoms</a:t>
            </a:r>
            <a:br>
              <a:rPr lang="en" sz="1500"/>
            </a:br>
            <a:r>
              <a:rPr lang="en" sz="1500"/>
              <a:t>1 in 150 develop severe symptoms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9"/>
        <p:cNvGrpSpPr/>
        <p:nvPr/>
      </p:nvGrpSpPr>
      <p:grpSpPr>
        <a:xfrm>
          <a:off x="0" y="0"/>
          <a:ext cx="0" cy="0"/>
          <a:chOff x="0" y="0"/>
          <a:chExt cx="0" cy="0"/>
        </a:xfrm>
      </p:grpSpPr>
      <p:sp>
        <p:nvSpPr>
          <p:cNvPr id="560" name="Google Shape;560;p48"/>
          <p:cNvSpPr/>
          <p:nvPr/>
        </p:nvSpPr>
        <p:spPr>
          <a:xfrm rot="2700000">
            <a:off x="3886038" y="2383476"/>
            <a:ext cx="1140350" cy="872749"/>
          </a:xfrm>
          <a:custGeom>
            <a:avLst/>
            <a:gdLst/>
            <a:ahLst/>
            <a:cxnLst/>
            <a:rect l="l" t="t" r="r" b="b"/>
            <a:pathLst>
              <a:path w="89694" h="73577" extrusionOk="0">
                <a:moveTo>
                  <a:pt x="54766" y="0"/>
                </a:moveTo>
                <a:cubicBezTo>
                  <a:pt x="45488" y="0"/>
                  <a:pt x="36180" y="4627"/>
                  <a:pt x="33451" y="13658"/>
                </a:cubicBezTo>
                <a:cubicBezTo>
                  <a:pt x="30210" y="24362"/>
                  <a:pt x="25825" y="36843"/>
                  <a:pt x="13722" y="36843"/>
                </a:cubicBezTo>
                <a:cubicBezTo>
                  <a:pt x="13382" y="36843"/>
                  <a:pt x="13036" y="36833"/>
                  <a:pt x="12684" y="36813"/>
                </a:cubicBezTo>
                <a:cubicBezTo>
                  <a:pt x="12387" y="36796"/>
                  <a:pt x="12100" y="36788"/>
                  <a:pt x="11821" y="36788"/>
                </a:cubicBezTo>
                <a:cubicBezTo>
                  <a:pt x="0" y="36788"/>
                  <a:pt x="4674" y="51707"/>
                  <a:pt x="9713" y="58715"/>
                </a:cubicBezTo>
                <a:cubicBezTo>
                  <a:pt x="13822" y="64422"/>
                  <a:pt x="23742" y="73576"/>
                  <a:pt x="39807" y="73576"/>
                </a:cubicBezTo>
                <a:cubicBezTo>
                  <a:pt x="43908" y="73576"/>
                  <a:pt x="48409" y="72979"/>
                  <a:pt x="53317" y="71577"/>
                </a:cubicBezTo>
                <a:cubicBezTo>
                  <a:pt x="72842" y="66006"/>
                  <a:pt x="89693" y="45758"/>
                  <a:pt x="82690" y="23081"/>
                </a:cubicBezTo>
                <a:cubicBezTo>
                  <a:pt x="78594" y="9848"/>
                  <a:pt x="69881" y="2717"/>
                  <a:pt x="60745" y="659"/>
                </a:cubicBezTo>
                <a:cubicBezTo>
                  <a:pt x="58799" y="219"/>
                  <a:pt x="56783" y="0"/>
                  <a:pt x="54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8"/>
          <p:cNvSpPr/>
          <p:nvPr/>
        </p:nvSpPr>
        <p:spPr>
          <a:xfrm rot="-1817486">
            <a:off x="1160433" y="2377312"/>
            <a:ext cx="1348182" cy="1037147"/>
          </a:xfrm>
          <a:custGeom>
            <a:avLst/>
            <a:gdLst/>
            <a:ahLst/>
            <a:cxnLst/>
            <a:rect l="l" t="t" r="r" b="b"/>
            <a:pathLst>
              <a:path w="73795" h="56770" extrusionOk="0">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8"/>
          <p:cNvSpPr txBox="1">
            <a:spLocks noGrp="1"/>
          </p:cNvSpPr>
          <p:nvPr>
            <p:ph type="title"/>
          </p:nvPr>
        </p:nvSpPr>
        <p:spPr>
          <a:xfrm>
            <a:off x="716250" y="540808"/>
            <a:ext cx="38559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WNV history</a:t>
            </a:r>
            <a:endParaRPr/>
          </a:p>
        </p:txBody>
      </p:sp>
      <p:sp>
        <p:nvSpPr>
          <p:cNvPr id="563" name="Google Shape;563;p48"/>
          <p:cNvSpPr txBox="1">
            <a:spLocks noGrp="1"/>
          </p:cNvSpPr>
          <p:nvPr>
            <p:ph type="subTitle" idx="4294967295"/>
          </p:nvPr>
        </p:nvSpPr>
        <p:spPr>
          <a:xfrm>
            <a:off x="4924350" y="1568225"/>
            <a:ext cx="1373100" cy="620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b="1"/>
              <a:t>Still exists!</a:t>
            </a:r>
            <a:endParaRPr sz="1400" b="1">
              <a:solidFill>
                <a:schemeClr val="dk1"/>
              </a:solidFill>
            </a:endParaRPr>
          </a:p>
        </p:txBody>
      </p:sp>
      <p:sp>
        <p:nvSpPr>
          <p:cNvPr id="564" name="Google Shape;564;p48"/>
          <p:cNvSpPr txBox="1">
            <a:spLocks noGrp="1"/>
          </p:cNvSpPr>
          <p:nvPr>
            <p:ph type="subTitle" idx="4294967295"/>
          </p:nvPr>
        </p:nvSpPr>
        <p:spPr>
          <a:xfrm>
            <a:off x="1101951" y="3333400"/>
            <a:ext cx="13731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Started peaking in Chicago </a:t>
            </a:r>
            <a:endParaRPr sz="1400"/>
          </a:p>
        </p:txBody>
      </p:sp>
      <p:sp>
        <p:nvSpPr>
          <p:cNvPr id="565" name="Google Shape;565;p48"/>
          <p:cNvSpPr txBox="1">
            <a:spLocks noGrp="1"/>
          </p:cNvSpPr>
          <p:nvPr>
            <p:ph type="subTitle" idx="4294967295"/>
          </p:nvPr>
        </p:nvSpPr>
        <p:spPr>
          <a:xfrm>
            <a:off x="3885451" y="3333400"/>
            <a:ext cx="13731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Number of cases surpassed by this season</a:t>
            </a:r>
            <a:endParaRPr sz="1400"/>
          </a:p>
        </p:txBody>
      </p:sp>
      <p:sp>
        <p:nvSpPr>
          <p:cNvPr id="566" name="Google Shape;566;p48"/>
          <p:cNvSpPr txBox="1"/>
          <p:nvPr/>
        </p:nvSpPr>
        <p:spPr>
          <a:xfrm>
            <a:off x="1404501" y="2590325"/>
            <a:ext cx="7680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Palanquin SemiBold"/>
                <a:ea typeface="Palanquin SemiBold"/>
                <a:cs typeface="Palanquin SemiBold"/>
                <a:sym typeface="Palanquin SemiBold"/>
              </a:rPr>
              <a:t>2005</a:t>
            </a:r>
            <a:endParaRPr sz="1900">
              <a:solidFill>
                <a:schemeClr val="dk1"/>
              </a:solidFill>
              <a:latin typeface="Palanquin SemiBold"/>
              <a:ea typeface="Palanquin SemiBold"/>
              <a:cs typeface="Palanquin SemiBold"/>
              <a:sym typeface="Palanquin SemiBold"/>
            </a:endParaRPr>
          </a:p>
        </p:txBody>
      </p:sp>
      <p:sp>
        <p:nvSpPr>
          <p:cNvPr id="567" name="Google Shape;567;p48"/>
          <p:cNvSpPr txBox="1"/>
          <p:nvPr/>
        </p:nvSpPr>
        <p:spPr>
          <a:xfrm>
            <a:off x="4111801" y="2590325"/>
            <a:ext cx="7680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Palanquin SemiBold"/>
                <a:ea typeface="Palanquin SemiBold"/>
                <a:cs typeface="Palanquin SemiBold"/>
                <a:sym typeface="Palanquin SemiBold"/>
              </a:rPr>
              <a:t>2012</a:t>
            </a:r>
            <a:endParaRPr sz="1900">
              <a:solidFill>
                <a:schemeClr val="dk1"/>
              </a:solidFill>
              <a:latin typeface="Palanquin SemiBold"/>
              <a:ea typeface="Palanquin SemiBold"/>
              <a:cs typeface="Palanquin SemiBold"/>
              <a:sym typeface="Palanquin SemiBold"/>
            </a:endParaRPr>
          </a:p>
        </p:txBody>
      </p:sp>
      <p:cxnSp>
        <p:nvCxnSpPr>
          <p:cNvPr id="568" name="Google Shape;568;p48"/>
          <p:cNvCxnSpPr/>
          <p:nvPr/>
        </p:nvCxnSpPr>
        <p:spPr>
          <a:xfrm>
            <a:off x="-219387" y="2798048"/>
            <a:ext cx="1569300" cy="0"/>
          </a:xfrm>
          <a:prstGeom prst="straightConnector1">
            <a:avLst/>
          </a:prstGeom>
          <a:noFill/>
          <a:ln w="19050" cap="flat" cmpd="sng">
            <a:solidFill>
              <a:schemeClr val="dk1"/>
            </a:solidFill>
            <a:prstDash val="solid"/>
            <a:round/>
            <a:headEnd type="none" w="med" len="med"/>
            <a:tailEnd type="none" w="med" len="med"/>
          </a:ln>
        </p:spPr>
      </p:cxnSp>
      <p:cxnSp>
        <p:nvCxnSpPr>
          <p:cNvPr id="569" name="Google Shape;569;p48"/>
          <p:cNvCxnSpPr/>
          <p:nvPr/>
        </p:nvCxnSpPr>
        <p:spPr>
          <a:xfrm>
            <a:off x="2413313" y="2798048"/>
            <a:ext cx="1569300" cy="0"/>
          </a:xfrm>
          <a:prstGeom prst="straightConnector1">
            <a:avLst/>
          </a:prstGeom>
          <a:noFill/>
          <a:ln w="19050" cap="flat" cmpd="sng">
            <a:solidFill>
              <a:schemeClr val="dk1"/>
            </a:solidFill>
            <a:prstDash val="solid"/>
            <a:round/>
            <a:headEnd type="none" w="med" len="med"/>
            <a:tailEnd type="none" w="med" len="med"/>
          </a:ln>
        </p:spPr>
      </p:cxnSp>
      <p:cxnSp>
        <p:nvCxnSpPr>
          <p:cNvPr id="570" name="Google Shape;570;p48"/>
          <p:cNvCxnSpPr/>
          <p:nvPr/>
        </p:nvCxnSpPr>
        <p:spPr>
          <a:xfrm>
            <a:off x="4572001" y="2035925"/>
            <a:ext cx="0" cy="554400"/>
          </a:xfrm>
          <a:prstGeom prst="straightConnector1">
            <a:avLst/>
          </a:prstGeom>
          <a:noFill/>
          <a:ln w="19050" cap="flat" cmpd="sng">
            <a:solidFill>
              <a:schemeClr val="dk1"/>
            </a:solidFill>
            <a:prstDash val="solid"/>
            <a:round/>
            <a:headEnd type="none" w="med" len="med"/>
            <a:tailEnd type="none" w="med" len="med"/>
          </a:ln>
        </p:spPr>
      </p:cxnSp>
      <p:sp>
        <p:nvSpPr>
          <p:cNvPr id="571" name="Google Shape;571;p48"/>
          <p:cNvSpPr/>
          <p:nvPr/>
        </p:nvSpPr>
        <p:spPr>
          <a:xfrm rot="-8461516">
            <a:off x="3956761" y="1356970"/>
            <a:ext cx="1140466" cy="872767"/>
          </a:xfrm>
          <a:custGeom>
            <a:avLst/>
            <a:gdLst/>
            <a:ahLst/>
            <a:cxnLst/>
            <a:rect l="l" t="t" r="r" b="b"/>
            <a:pathLst>
              <a:path w="89694" h="73577" extrusionOk="0">
                <a:moveTo>
                  <a:pt x="54766" y="0"/>
                </a:moveTo>
                <a:cubicBezTo>
                  <a:pt x="45488" y="0"/>
                  <a:pt x="36180" y="4627"/>
                  <a:pt x="33451" y="13658"/>
                </a:cubicBezTo>
                <a:cubicBezTo>
                  <a:pt x="30210" y="24362"/>
                  <a:pt x="25825" y="36843"/>
                  <a:pt x="13722" y="36843"/>
                </a:cubicBezTo>
                <a:cubicBezTo>
                  <a:pt x="13382" y="36843"/>
                  <a:pt x="13036" y="36833"/>
                  <a:pt x="12684" y="36813"/>
                </a:cubicBezTo>
                <a:cubicBezTo>
                  <a:pt x="12387" y="36796"/>
                  <a:pt x="12100" y="36788"/>
                  <a:pt x="11821" y="36788"/>
                </a:cubicBezTo>
                <a:cubicBezTo>
                  <a:pt x="0" y="36788"/>
                  <a:pt x="4674" y="51707"/>
                  <a:pt x="9713" y="58715"/>
                </a:cubicBezTo>
                <a:cubicBezTo>
                  <a:pt x="13822" y="64422"/>
                  <a:pt x="23742" y="73576"/>
                  <a:pt x="39807" y="73576"/>
                </a:cubicBezTo>
                <a:cubicBezTo>
                  <a:pt x="43908" y="73576"/>
                  <a:pt x="48409" y="72979"/>
                  <a:pt x="53317" y="71577"/>
                </a:cubicBezTo>
                <a:cubicBezTo>
                  <a:pt x="72842" y="66006"/>
                  <a:pt x="89693" y="45758"/>
                  <a:pt x="82690" y="23081"/>
                </a:cubicBezTo>
                <a:cubicBezTo>
                  <a:pt x="78594" y="9848"/>
                  <a:pt x="69881" y="2717"/>
                  <a:pt x="60745" y="659"/>
                </a:cubicBezTo>
                <a:cubicBezTo>
                  <a:pt x="58799" y="219"/>
                  <a:pt x="56783" y="0"/>
                  <a:pt x="54766" y="0"/>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txBox="1"/>
          <p:nvPr/>
        </p:nvSpPr>
        <p:spPr>
          <a:xfrm>
            <a:off x="4143001" y="1477225"/>
            <a:ext cx="7680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Palanquin SemiBold"/>
                <a:ea typeface="Palanquin SemiBold"/>
                <a:cs typeface="Palanquin SemiBold"/>
                <a:sym typeface="Palanquin SemiBold"/>
              </a:rPr>
              <a:t>2022</a:t>
            </a:r>
            <a:endParaRPr sz="1900">
              <a:solidFill>
                <a:schemeClr val="dk1"/>
              </a:solidFill>
              <a:latin typeface="Palanquin SemiBold"/>
              <a:ea typeface="Palanquin SemiBold"/>
              <a:cs typeface="Palanquin SemiBold"/>
              <a:sym typeface="Palanquin SemiBold"/>
            </a:endParaRPr>
          </a:p>
        </p:txBody>
      </p:sp>
      <p:cxnSp>
        <p:nvCxnSpPr>
          <p:cNvPr id="573" name="Google Shape;573;p48"/>
          <p:cNvCxnSpPr>
            <a:stCxn id="574" idx="2"/>
          </p:cNvCxnSpPr>
          <p:nvPr/>
        </p:nvCxnSpPr>
        <p:spPr>
          <a:xfrm>
            <a:off x="3095676" y="2412900"/>
            <a:ext cx="0" cy="273300"/>
          </a:xfrm>
          <a:prstGeom prst="straightConnector1">
            <a:avLst/>
          </a:prstGeom>
          <a:noFill/>
          <a:ln w="9525" cap="flat" cmpd="sng">
            <a:solidFill>
              <a:schemeClr val="dk2"/>
            </a:solidFill>
            <a:prstDash val="solid"/>
            <a:round/>
            <a:headEnd type="none" w="med" len="med"/>
            <a:tailEnd type="triangle" w="med" len="med"/>
          </a:ln>
        </p:spPr>
      </p:cxnSp>
      <p:pic>
        <p:nvPicPr>
          <p:cNvPr id="574" name="Google Shape;574;p48"/>
          <p:cNvPicPr preferRelativeResize="0"/>
          <p:nvPr/>
        </p:nvPicPr>
        <p:blipFill>
          <a:blip r:embed="rId3">
            <a:alphaModFix/>
          </a:blip>
          <a:stretch>
            <a:fillRect/>
          </a:stretch>
        </p:blipFill>
        <p:spPr>
          <a:xfrm>
            <a:off x="2818476" y="1858500"/>
            <a:ext cx="554400" cy="554400"/>
          </a:xfrm>
          <a:prstGeom prst="rect">
            <a:avLst/>
          </a:prstGeom>
          <a:noFill/>
          <a:ln>
            <a:noFill/>
          </a:ln>
        </p:spPr>
      </p:pic>
      <p:sp>
        <p:nvSpPr>
          <p:cNvPr id="575" name="Google Shape;575;p48"/>
          <p:cNvSpPr txBox="1"/>
          <p:nvPr/>
        </p:nvSpPr>
        <p:spPr>
          <a:xfrm>
            <a:off x="2275349" y="1433513"/>
            <a:ext cx="17625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Palanquin SemiBold"/>
                <a:ea typeface="Palanquin SemiBold"/>
                <a:cs typeface="Palanquin SemiBold"/>
                <a:sym typeface="Palanquin SemiBold"/>
              </a:rPr>
              <a:t>2007-2014</a:t>
            </a:r>
            <a:endParaRPr sz="1900">
              <a:solidFill>
                <a:schemeClr val="dk1"/>
              </a:solidFill>
              <a:latin typeface="Palanquin SemiBold"/>
              <a:ea typeface="Palanquin SemiBold"/>
              <a:cs typeface="Palanquin SemiBold"/>
              <a:sym typeface="Palanquin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par>
                                <p:cTn id="8" presetID="10" presetClass="entr" presetSubtype="0" fill="hold" nodeType="withEffect">
                                  <p:stCondLst>
                                    <p:cond delay="0"/>
                                  </p:stCondLst>
                                  <p:childTnLst>
                                    <p:set>
                                      <p:cBhvr>
                                        <p:cTn id="9" dur="1" fill="hold">
                                          <p:stCondLst>
                                            <p:cond delay="0"/>
                                          </p:stCondLst>
                                        </p:cTn>
                                        <p:tgtEl>
                                          <p:spTgt spid="575"/>
                                        </p:tgtEl>
                                        <p:attrNameLst>
                                          <p:attrName>style.visibility</p:attrName>
                                        </p:attrNameLst>
                                      </p:cBhvr>
                                      <p:to>
                                        <p:strVal val="visible"/>
                                      </p:to>
                                    </p:set>
                                    <p:animEffect transition="in" filter="fade">
                                      <p:cBhvr>
                                        <p:cTn id="10" dur="1000"/>
                                        <p:tgtEl>
                                          <p:spTgt spid="575"/>
                                        </p:tgtEl>
                                      </p:cBhvr>
                                    </p:animEffect>
                                  </p:childTnLst>
                                </p:cTn>
                              </p:par>
                              <p:par>
                                <p:cTn id="11" presetID="10" presetClass="entr" presetSubtype="0" fill="hold" nodeType="withEffect">
                                  <p:stCondLst>
                                    <p:cond delay="0"/>
                                  </p:stCondLst>
                                  <p:childTnLst>
                                    <p:set>
                                      <p:cBhvr>
                                        <p:cTn id="12" dur="1" fill="hold">
                                          <p:stCondLst>
                                            <p:cond delay="0"/>
                                          </p:stCondLst>
                                        </p:cTn>
                                        <p:tgtEl>
                                          <p:spTgt spid="573"/>
                                        </p:tgtEl>
                                        <p:attrNameLst>
                                          <p:attrName>style.visibility</p:attrName>
                                        </p:attrNameLst>
                                      </p:cBhvr>
                                      <p:to>
                                        <p:strVal val="visible"/>
                                      </p:to>
                                    </p:set>
                                    <p:animEffect transition="in" filter="fade">
                                      <p:cBhvr>
                                        <p:cTn id="13" dur="1000"/>
                                        <p:tgtEl>
                                          <p:spTgt spid="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9"/>
          <p:cNvSpPr txBox="1">
            <a:spLocks noGrp="1"/>
          </p:cNvSpPr>
          <p:nvPr>
            <p:ph type="title"/>
          </p:nvPr>
        </p:nvSpPr>
        <p:spPr>
          <a:xfrm>
            <a:off x="716250" y="540608"/>
            <a:ext cx="38559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a:t>
            </a:r>
            <a:endParaRPr/>
          </a:p>
        </p:txBody>
      </p:sp>
      <p:sp>
        <p:nvSpPr>
          <p:cNvPr id="581" name="Google Shape;581;p49"/>
          <p:cNvSpPr txBox="1">
            <a:spLocks noGrp="1"/>
          </p:cNvSpPr>
          <p:nvPr>
            <p:ph type="subTitle" idx="3"/>
          </p:nvPr>
        </p:nvSpPr>
        <p:spPr>
          <a:xfrm>
            <a:off x="3467550" y="2958783"/>
            <a:ext cx="2139600" cy="412500"/>
          </a:xfrm>
          <a:prstGeom prst="rect">
            <a:avLst/>
          </a:prstGeom>
        </p:spPr>
        <p:txBody>
          <a:bodyPr spcFirstLastPara="1" wrap="square" lIns="91425" tIns="91425" rIns="91425" bIns="91425" anchor="t" anchorCtr="0">
            <a:noAutofit/>
          </a:bodyPr>
          <a:lstStyle/>
          <a:p>
            <a:pPr marL="457200" lvl="0" indent="0" algn="ctr" rtl="0">
              <a:spcBef>
                <a:spcPts val="0"/>
              </a:spcBef>
              <a:spcAft>
                <a:spcPts val="1600"/>
              </a:spcAft>
              <a:buNone/>
            </a:pPr>
            <a:r>
              <a:rPr lang="en"/>
              <a:t>Weather</a:t>
            </a:r>
            <a:endParaRPr/>
          </a:p>
        </p:txBody>
      </p:sp>
      <p:sp>
        <p:nvSpPr>
          <p:cNvPr id="582" name="Google Shape;582;p49"/>
          <p:cNvSpPr txBox="1">
            <a:spLocks noGrp="1"/>
          </p:cNvSpPr>
          <p:nvPr>
            <p:ph type="subTitle" idx="1"/>
          </p:nvPr>
        </p:nvSpPr>
        <p:spPr>
          <a:xfrm>
            <a:off x="457200" y="2958775"/>
            <a:ext cx="35403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 Train   Test	</a:t>
            </a:r>
            <a:endParaRPr/>
          </a:p>
        </p:txBody>
      </p:sp>
      <p:sp>
        <p:nvSpPr>
          <p:cNvPr id="583" name="Google Shape;583;p49"/>
          <p:cNvSpPr txBox="1">
            <a:spLocks noGrp="1"/>
          </p:cNvSpPr>
          <p:nvPr>
            <p:ph type="subTitle" idx="5"/>
          </p:nvPr>
        </p:nvSpPr>
        <p:spPr>
          <a:xfrm>
            <a:off x="6420675" y="2958784"/>
            <a:ext cx="21420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Spray</a:t>
            </a:r>
            <a:endParaRPr/>
          </a:p>
        </p:txBody>
      </p:sp>
      <p:pic>
        <p:nvPicPr>
          <p:cNvPr id="584" name="Google Shape;584;p49"/>
          <p:cNvPicPr preferRelativeResize="0"/>
          <p:nvPr/>
        </p:nvPicPr>
        <p:blipFill>
          <a:blip r:embed="rId3">
            <a:alphaModFix/>
          </a:blip>
          <a:stretch>
            <a:fillRect/>
          </a:stretch>
        </p:blipFill>
        <p:spPr>
          <a:xfrm>
            <a:off x="3768852" y="1319725"/>
            <a:ext cx="2086922" cy="2086950"/>
          </a:xfrm>
          <a:prstGeom prst="rect">
            <a:avLst/>
          </a:prstGeom>
          <a:noFill/>
          <a:ln>
            <a:noFill/>
          </a:ln>
        </p:spPr>
      </p:pic>
      <p:pic>
        <p:nvPicPr>
          <p:cNvPr id="585" name="Google Shape;585;p49"/>
          <p:cNvPicPr preferRelativeResize="0"/>
          <p:nvPr/>
        </p:nvPicPr>
        <p:blipFill>
          <a:blip r:embed="rId4">
            <a:alphaModFix/>
          </a:blip>
          <a:stretch>
            <a:fillRect/>
          </a:stretch>
        </p:blipFill>
        <p:spPr>
          <a:xfrm>
            <a:off x="6657538" y="1700823"/>
            <a:ext cx="1257950" cy="1257950"/>
          </a:xfrm>
          <a:prstGeom prst="rect">
            <a:avLst/>
          </a:prstGeom>
          <a:noFill/>
          <a:ln>
            <a:noFill/>
          </a:ln>
        </p:spPr>
      </p:pic>
      <p:pic>
        <p:nvPicPr>
          <p:cNvPr id="586" name="Google Shape;586;p49"/>
          <p:cNvPicPr preferRelativeResize="0"/>
          <p:nvPr/>
        </p:nvPicPr>
        <p:blipFill>
          <a:blip r:embed="rId5">
            <a:alphaModFix/>
          </a:blip>
          <a:stretch>
            <a:fillRect/>
          </a:stretch>
        </p:blipFill>
        <p:spPr>
          <a:xfrm>
            <a:off x="1610075" y="1723825"/>
            <a:ext cx="1211950" cy="1211950"/>
          </a:xfrm>
          <a:prstGeom prst="rect">
            <a:avLst/>
          </a:prstGeom>
          <a:noFill/>
          <a:ln>
            <a:noFill/>
          </a:ln>
        </p:spPr>
      </p:pic>
      <p:sp>
        <p:nvSpPr>
          <p:cNvPr id="587" name="Google Shape;587;p49"/>
          <p:cNvSpPr txBox="1">
            <a:spLocks noGrp="1"/>
          </p:cNvSpPr>
          <p:nvPr>
            <p:ph type="subTitle" idx="2"/>
          </p:nvPr>
        </p:nvSpPr>
        <p:spPr>
          <a:xfrm>
            <a:off x="3352050" y="3252950"/>
            <a:ext cx="28449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t>2007-2014</a:t>
            </a:r>
            <a:endParaRPr sz="1400"/>
          </a:p>
        </p:txBody>
      </p:sp>
      <p:sp>
        <p:nvSpPr>
          <p:cNvPr id="588" name="Google Shape;588;p49"/>
          <p:cNvSpPr txBox="1">
            <a:spLocks noGrp="1"/>
          </p:cNvSpPr>
          <p:nvPr>
            <p:ph type="subTitle" idx="2"/>
          </p:nvPr>
        </p:nvSpPr>
        <p:spPr>
          <a:xfrm>
            <a:off x="6069225" y="3231175"/>
            <a:ext cx="28449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t>2011</a:t>
            </a:r>
            <a:br>
              <a:rPr lang="en"/>
            </a:br>
            <a:r>
              <a:rPr lang="en"/>
              <a:t>2013</a:t>
            </a:r>
            <a:endParaRPr sz="1400"/>
          </a:p>
        </p:txBody>
      </p:sp>
      <p:sp>
        <p:nvSpPr>
          <p:cNvPr id="589" name="Google Shape;589;p49"/>
          <p:cNvSpPr txBox="1">
            <a:spLocks noGrp="1"/>
          </p:cNvSpPr>
          <p:nvPr>
            <p:ph type="subTitle" idx="2"/>
          </p:nvPr>
        </p:nvSpPr>
        <p:spPr>
          <a:xfrm>
            <a:off x="1215875" y="3231175"/>
            <a:ext cx="12120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t>2007</a:t>
            </a:r>
            <a:br>
              <a:rPr lang="en"/>
            </a:br>
            <a:r>
              <a:rPr lang="en"/>
              <a:t>2009</a:t>
            </a:r>
            <a:br>
              <a:rPr lang="en"/>
            </a:br>
            <a:r>
              <a:rPr lang="en"/>
              <a:t>2011</a:t>
            </a:r>
            <a:br>
              <a:rPr lang="en"/>
            </a:br>
            <a:r>
              <a:rPr lang="en"/>
              <a:t>2013</a:t>
            </a:r>
            <a:endParaRPr sz="1400"/>
          </a:p>
        </p:txBody>
      </p:sp>
      <p:sp>
        <p:nvSpPr>
          <p:cNvPr id="590" name="Google Shape;590;p49"/>
          <p:cNvSpPr txBox="1">
            <a:spLocks noGrp="1"/>
          </p:cNvSpPr>
          <p:nvPr>
            <p:ph type="subTitle" idx="2"/>
          </p:nvPr>
        </p:nvSpPr>
        <p:spPr>
          <a:xfrm>
            <a:off x="1901675" y="3231175"/>
            <a:ext cx="12120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t>2008</a:t>
            </a:r>
            <a:br>
              <a:rPr lang="en"/>
            </a:br>
            <a:r>
              <a:rPr lang="en"/>
              <a:t>2010</a:t>
            </a:r>
            <a:br>
              <a:rPr lang="en"/>
            </a:br>
            <a:r>
              <a:rPr lang="en"/>
              <a:t>2012</a:t>
            </a:r>
            <a:br>
              <a:rPr lang="en"/>
            </a:br>
            <a:r>
              <a:rPr lang="en"/>
              <a:t>2014</a:t>
            </a:r>
            <a:endParaRPr sz="1400"/>
          </a:p>
        </p:txBody>
      </p:sp>
      <p:sp>
        <p:nvSpPr>
          <p:cNvPr id="591" name="Google Shape;591;p49"/>
          <p:cNvSpPr txBox="1">
            <a:spLocks noGrp="1"/>
          </p:cNvSpPr>
          <p:nvPr>
            <p:ph type="subTitle" idx="2"/>
          </p:nvPr>
        </p:nvSpPr>
        <p:spPr>
          <a:xfrm>
            <a:off x="722525" y="4770475"/>
            <a:ext cx="82419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b="1" i="1"/>
              <a:t>Note: our train data set  is imbalanced (95% virus absent, 5% virus present)</a:t>
            </a:r>
            <a:endParaRPr sz="1400" b="1" i="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50"/>
          <p:cNvPicPr preferRelativeResize="0"/>
          <p:nvPr/>
        </p:nvPicPr>
        <p:blipFill rotWithShape="1">
          <a:blip r:embed="rId3">
            <a:alphaModFix/>
          </a:blip>
          <a:srcRect l="3879" t="12724" r="4620" b="12732"/>
          <a:stretch/>
        </p:blipFill>
        <p:spPr>
          <a:xfrm>
            <a:off x="1178200" y="1599000"/>
            <a:ext cx="3579176" cy="2915800"/>
          </a:xfrm>
          <a:prstGeom prst="rect">
            <a:avLst/>
          </a:prstGeom>
          <a:noFill/>
          <a:ln>
            <a:noFill/>
          </a:ln>
        </p:spPr>
      </p:pic>
      <p:sp>
        <p:nvSpPr>
          <p:cNvPr id="597" name="Google Shape;597;p50"/>
          <p:cNvSpPr txBox="1">
            <a:spLocks noGrp="1"/>
          </p:cNvSpPr>
          <p:nvPr>
            <p:ph type="title"/>
          </p:nvPr>
        </p:nvSpPr>
        <p:spPr>
          <a:xfrm>
            <a:off x="716250" y="540875"/>
            <a:ext cx="5357700" cy="1117800"/>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a:t>Understanding our subject</a:t>
            </a:r>
            <a:endParaRPr/>
          </a:p>
        </p:txBody>
      </p:sp>
      <p:sp>
        <p:nvSpPr>
          <p:cNvPr id="598" name="Google Shape;598;p50"/>
          <p:cNvSpPr txBox="1">
            <a:spLocks noGrp="1"/>
          </p:cNvSpPr>
          <p:nvPr>
            <p:ph type="subTitle" idx="1"/>
          </p:nvPr>
        </p:nvSpPr>
        <p:spPr>
          <a:xfrm>
            <a:off x="5148200" y="1955325"/>
            <a:ext cx="3279600" cy="2502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Life cycle of 8 - 10 days </a:t>
            </a:r>
            <a:endParaRPr/>
          </a:p>
          <a:p>
            <a:pPr marL="457200" lvl="0" indent="-317500" algn="l" rtl="0">
              <a:spcBef>
                <a:spcPts val="0"/>
              </a:spcBef>
              <a:spcAft>
                <a:spcPts val="0"/>
              </a:spcAft>
              <a:buSzPts val="1400"/>
              <a:buChar char="●"/>
            </a:pPr>
            <a:r>
              <a:rPr lang="en"/>
              <a:t>Lay eggs in water</a:t>
            </a:r>
            <a:endParaRPr/>
          </a:p>
          <a:p>
            <a:pPr marL="457200" lvl="0" indent="-317500" algn="l" rtl="0">
              <a:spcBef>
                <a:spcPts val="0"/>
              </a:spcBef>
              <a:spcAft>
                <a:spcPts val="0"/>
              </a:spcAft>
              <a:buSzPts val="1400"/>
              <a:buChar char="●"/>
            </a:pPr>
            <a:r>
              <a:rPr lang="en"/>
              <a:t>Culex mosquitoes have been known to fly up to 3.2 km</a:t>
            </a:r>
            <a:endParaRPr/>
          </a:p>
          <a:p>
            <a:pPr marL="457200" lvl="0" indent="-317500" algn="l" rtl="0">
              <a:spcBef>
                <a:spcPts val="0"/>
              </a:spcBef>
              <a:spcAft>
                <a:spcPts val="0"/>
              </a:spcAft>
              <a:buSzPts val="1400"/>
              <a:buChar char="●"/>
            </a:pPr>
            <a:r>
              <a:rPr lang="en"/>
              <a:t>Temperature, Precipitation, Humidity and Wind correlates positively with predicting WNV</a:t>
            </a:r>
            <a:endParaRPr/>
          </a:p>
        </p:txBody>
      </p:sp>
      <p:pic>
        <p:nvPicPr>
          <p:cNvPr id="599" name="Google Shape;599;p50"/>
          <p:cNvPicPr preferRelativeResize="0"/>
          <p:nvPr/>
        </p:nvPicPr>
        <p:blipFill>
          <a:blip r:embed="rId4">
            <a:alphaModFix/>
          </a:blip>
          <a:stretch>
            <a:fillRect/>
          </a:stretch>
        </p:blipFill>
        <p:spPr>
          <a:xfrm>
            <a:off x="5925949" y="833900"/>
            <a:ext cx="1285149" cy="929725"/>
          </a:xfrm>
          <a:prstGeom prst="rect">
            <a:avLst/>
          </a:prstGeom>
          <a:noFill/>
          <a:ln>
            <a:noFill/>
          </a:ln>
        </p:spPr>
      </p:pic>
    </p:spTree>
  </p:cSld>
  <p:clrMapOvr>
    <a:masterClrMapping/>
  </p:clrMapOvr>
</p:sld>
</file>

<file path=ppt/theme/theme1.xml><?xml version="1.0" encoding="utf-8"?>
<a:theme xmlns:a="http://schemas.openxmlformats.org/drawingml/2006/main"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1580</Words>
  <Application>Microsoft Macintosh PowerPoint</Application>
  <PresentationFormat>On-screen Show (16:9)</PresentationFormat>
  <Paragraphs>314</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Lato</vt:lpstr>
      <vt:lpstr>Montserrat Medium</vt:lpstr>
      <vt:lpstr>Palanquin SemiBold</vt:lpstr>
      <vt:lpstr>Calibri</vt:lpstr>
      <vt:lpstr>Playfair Display</vt:lpstr>
      <vt:lpstr>Arial</vt:lpstr>
      <vt:lpstr>Palanquin</vt:lpstr>
      <vt:lpstr>Investment Fund Company Profile by Slidesgo</vt:lpstr>
      <vt:lpstr>Plan4Demand</vt:lpstr>
      <vt:lpstr>Our team</vt:lpstr>
      <vt:lpstr>Problem Statement</vt:lpstr>
      <vt:lpstr>Table of contents</vt:lpstr>
      <vt:lpstr>Background</vt:lpstr>
      <vt:lpstr>WNV history</vt:lpstr>
      <vt:lpstr>WNV history</vt:lpstr>
      <vt:lpstr>Our data</vt:lpstr>
      <vt:lpstr>Understanding our subject</vt:lpstr>
      <vt:lpstr>Data Cleaning and EDA</vt:lpstr>
      <vt:lpstr>Data Cleaning</vt:lpstr>
      <vt:lpstr>Number of mosquitoes</vt:lpstr>
      <vt:lpstr>Location of traps scaled to number of mosquitoes</vt:lpstr>
      <vt:lpstr>Number of traps with WNV detected</vt:lpstr>
      <vt:lpstr>Number of mosquitoes created for test data </vt:lpstr>
      <vt:lpstr>Is the spray helpful in 2011?</vt:lpstr>
      <vt:lpstr>Is the spray helpful in 2013?</vt:lpstr>
      <vt:lpstr>Feature Engineering</vt:lpstr>
      <vt:lpstr>Feature Engineering </vt:lpstr>
      <vt:lpstr>Modeling</vt:lpstr>
      <vt:lpstr>Modeling</vt:lpstr>
      <vt:lpstr>Modeling</vt:lpstr>
      <vt:lpstr>Results</vt:lpstr>
      <vt:lpstr>Important Features </vt:lpstr>
      <vt:lpstr>Cost Benefit Analysis</vt:lpstr>
      <vt:lpstr>PowerPoint Presentation</vt:lpstr>
      <vt:lpstr>PowerPoint Presentation</vt:lpstr>
      <vt:lpstr> Public health Economic burden </vt:lpstr>
      <vt:lpstr>All Spray</vt:lpstr>
      <vt:lpstr>WNV Prediction 2014</vt:lpstr>
      <vt:lpstr>Targeted Spray</vt:lpstr>
      <vt:lpstr>All Spray vs Targeted Spray</vt:lpstr>
      <vt:lpstr>Limitations</vt:lpstr>
      <vt:lpstr>Conclusion  &amp; Recommendations</vt:lpstr>
      <vt:lpstr>Conclusion</vt:lpstr>
      <vt:lpstr>Recommendations</vt:lpstr>
      <vt:lpstr>Next steps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Plan4Demand</dc:title>
  <cp:lastModifiedBy>#RICHELLE-JOY CHIA#</cp:lastModifiedBy>
  <cp:revision>2</cp:revision>
  <dcterms:modified xsi:type="dcterms:W3CDTF">2022-10-27T04:34:01Z</dcterms:modified>
</cp:coreProperties>
</file>